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62" r:id="rId2"/>
    <p:sldId id="1958" r:id="rId3"/>
    <p:sldId id="266" r:id="rId4"/>
    <p:sldId id="285" r:id="rId5"/>
    <p:sldId id="1231" r:id="rId6"/>
    <p:sldId id="1209" r:id="rId7"/>
    <p:sldId id="273" r:id="rId8"/>
    <p:sldId id="1194" r:id="rId9"/>
    <p:sldId id="275" r:id="rId10"/>
    <p:sldId id="1960" r:id="rId11"/>
    <p:sldId id="1962" r:id="rId12"/>
    <p:sldId id="1963" r:id="rId13"/>
    <p:sldId id="270" r:id="rId14"/>
    <p:sldId id="1238" r:id="rId15"/>
    <p:sldId id="1210" r:id="rId16"/>
    <p:sldId id="264" r:id="rId17"/>
    <p:sldId id="1957" r:id="rId18"/>
    <p:sldId id="1959" r:id="rId19"/>
    <p:sldId id="271" r:id="rId20"/>
    <p:sldId id="1228" r:id="rId21"/>
    <p:sldId id="261" r:id="rId22"/>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88"/>
    <a:srgbClr val="CC00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41E8E1-6190-40F1-8AFA-E02EEA2A3723}"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92B0C104-5B7F-4EDD-8787-3B9DDE318D33}">
      <dgm:prSet/>
      <dgm:spPr/>
      <dgm:t>
        <a:bodyPr/>
        <a:lstStyle/>
        <a:p>
          <a:r>
            <a:rPr lang="en-GB" dirty="0">
              <a:latin typeface="Calibri"/>
              <a:cs typeface="Calibri"/>
            </a:rPr>
            <a:t>An Apprenticeship is a </a:t>
          </a:r>
          <a:r>
            <a:rPr lang="en-GB" b="1" dirty="0">
              <a:latin typeface="Calibri"/>
              <a:cs typeface="Calibri"/>
            </a:rPr>
            <a:t>full-time job </a:t>
          </a:r>
          <a:r>
            <a:rPr lang="en-GB" dirty="0">
              <a:latin typeface="Calibri"/>
              <a:cs typeface="Calibri"/>
            </a:rPr>
            <a:t>where you also work towards a qualification linked to that job – earn &amp; learn!</a:t>
          </a:r>
          <a:endParaRPr lang="en-US" dirty="0">
            <a:latin typeface="Calibri"/>
            <a:cs typeface="Calibri"/>
          </a:endParaRPr>
        </a:p>
      </dgm:t>
    </dgm:pt>
    <dgm:pt modelId="{68772A97-384D-4CD7-A5F5-1C549A709F5A}" type="parTrans" cxnId="{50E718ED-2651-4ABC-B7F3-F788335395D0}">
      <dgm:prSet/>
      <dgm:spPr/>
      <dgm:t>
        <a:bodyPr/>
        <a:lstStyle/>
        <a:p>
          <a:endParaRPr lang="en-US"/>
        </a:p>
      </dgm:t>
    </dgm:pt>
    <dgm:pt modelId="{E0621EDD-5325-4F3F-AA0C-2A43B0338B6E}" type="sibTrans" cxnId="{50E718ED-2651-4ABC-B7F3-F788335395D0}">
      <dgm:prSet/>
      <dgm:spPr/>
      <dgm:t>
        <a:bodyPr/>
        <a:lstStyle/>
        <a:p>
          <a:endParaRPr lang="en-US"/>
        </a:p>
      </dgm:t>
    </dgm:pt>
    <dgm:pt modelId="{57CD3023-02ED-4190-BE4B-993EA23259E9}">
      <dgm:prSet/>
      <dgm:spPr/>
      <dgm:t>
        <a:bodyPr/>
        <a:lstStyle/>
        <a:p>
          <a:pPr rtl="0"/>
          <a:r>
            <a:rPr lang="en-GB" dirty="0">
              <a:latin typeface="Calibri"/>
              <a:cs typeface="Calibri"/>
            </a:rPr>
            <a:t>As well as paying you a salary, the company you work for will also pay for your qualification (even if it’s a degree or University level qualification)</a:t>
          </a:r>
          <a:endParaRPr lang="en-US" dirty="0">
            <a:latin typeface="Calibri"/>
            <a:cs typeface="Calibri"/>
          </a:endParaRPr>
        </a:p>
      </dgm:t>
    </dgm:pt>
    <dgm:pt modelId="{4293948A-91F1-4183-88BA-B4070E88C2C6}" type="parTrans" cxnId="{E85CCC16-78C7-423A-B636-17D2BFFC3612}">
      <dgm:prSet/>
      <dgm:spPr/>
      <dgm:t>
        <a:bodyPr/>
        <a:lstStyle/>
        <a:p>
          <a:endParaRPr lang="en-US"/>
        </a:p>
      </dgm:t>
    </dgm:pt>
    <dgm:pt modelId="{5B01308B-A1B9-42FD-9C54-F1AA506B10CC}" type="sibTrans" cxnId="{E85CCC16-78C7-423A-B636-17D2BFFC3612}">
      <dgm:prSet/>
      <dgm:spPr/>
      <dgm:t>
        <a:bodyPr/>
        <a:lstStyle/>
        <a:p>
          <a:endParaRPr lang="en-US"/>
        </a:p>
      </dgm:t>
    </dgm:pt>
    <dgm:pt modelId="{12D0E3F5-AAB2-4520-9F7E-DAE296103206}" type="pres">
      <dgm:prSet presAssocID="{E941E8E1-6190-40F1-8AFA-E02EEA2A3723}" presName="linear" presStyleCnt="0">
        <dgm:presLayoutVars>
          <dgm:animLvl val="lvl"/>
          <dgm:resizeHandles val="exact"/>
        </dgm:presLayoutVars>
      </dgm:prSet>
      <dgm:spPr/>
    </dgm:pt>
    <dgm:pt modelId="{7DB0ABCD-69BF-4CD7-B8E7-3C2F8C119974}" type="pres">
      <dgm:prSet presAssocID="{92B0C104-5B7F-4EDD-8787-3B9DDE318D33}" presName="parentText" presStyleLbl="node1" presStyleIdx="0" presStyleCnt="2">
        <dgm:presLayoutVars>
          <dgm:chMax val="0"/>
          <dgm:bulletEnabled val="1"/>
        </dgm:presLayoutVars>
      </dgm:prSet>
      <dgm:spPr/>
    </dgm:pt>
    <dgm:pt modelId="{CE3E7FFF-D291-4373-9970-C4E576CE4C6E}" type="pres">
      <dgm:prSet presAssocID="{E0621EDD-5325-4F3F-AA0C-2A43B0338B6E}" presName="spacer" presStyleCnt="0"/>
      <dgm:spPr/>
    </dgm:pt>
    <dgm:pt modelId="{72F3EE04-3D6B-4647-94DF-344044AFC5D0}" type="pres">
      <dgm:prSet presAssocID="{57CD3023-02ED-4190-BE4B-993EA23259E9}" presName="parentText" presStyleLbl="node1" presStyleIdx="1" presStyleCnt="2">
        <dgm:presLayoutVars>
          <dgm:chMax val="0"/>
          <dgm:bulletEnabled val="1"/>
        </dgm:presLayoutVars>
      </dgm:prSet>
      <dgm:spPr/>
    </dgm:pt>
  </dgm:ptLst>
  <dgm:cxnLst>
    <dgm:cxn modelId="{E85CCC16-78C7-423A-B636-17D2BFFC3612}" srcId="{E941E8E1-6190-40F1-8AFA-E02EEA2A3723}" destId="{57CD3023-02ED-4190-BE4B-993EA23259E9}" srcOrd="1" destOrd="0" parTransId="{4293948A-91F1-4183-88BA-B4070E88C2C6}" sibTransId="{5B01308B-A1B9-42FD-9C54-F1AA506B10CC}"/>
    <dgm:cxn modelId="{E52B684C-3DCC-4D58-B46A-A67938BA6E6F}" type="presOf" srcId="{92B0C104-5B7F-4EDD-8787-3B9DDE318D33}" destId="{7DB0ABCD-69BF-4CD7-B8E7-3C2F8C119974}" srcOrd="0" destOrd="0" presId="urn:microsoft.com/office/officeart/2005/8/layout/vList2"/>
    <dgm:cxn modelId="{8E70D96C-558C-40F5-8A66-CAD602CFEB0D}" type="presOf" srcId="{57CD3023-02ED-4190-BE4B-993EA23259E9}" destId="{72F3EE04-3D6B-4647-94DF-344044AFC5D0}" srcOrd="0" destOrd="0" presId="urn:microsoft.com/office/officeart/2005/8/layout/vList2"/>
    <dgm:cxn modelId="{50E718ED-2651-4ABC-B7F3-F788335395D0}" srcId="{E941E8E1-6190-40F1-8AFA-E02EEA2A3723}" destId="{92B0C104-5B7F-4EDD-8787-3B9DDE318D33}" srcOrd="0" destOrd="0" parTransId="{68772A97-384D-4CD7-A5F5-1C549A709F5A}" sibTransId="{E0621EDD-5325-4F3F-AA0C-2A43B0338B6E}"/>
    <dgm:cxn modelId="{66DFA0FA-8C5D-4785-B787-917D1EA40BDB}" type="presOf" srcId="{E941E8E1-6190-40F1-8AFA-E02EEA2A3723}" destId="{12D0E3F5-AAB2-4520-9F7E-DAE296103206}" srcOrd="0" destOrd="0" presId="urn:microsoft.com/office/officeart/2005/8/layout/vList2"/>
    <dgm:cxn modelId="{64A70CD4-0282-4867-9E36-0D2DF8E5BA0F}" type="presParOf" srcId="{12D0E3F5-AAB2-4520-9F7E-DAE296103206}" destId="{7DB0ABCD-69BF-4CD7-B8E7-3C2F8C119974}" srcOrd="0" destOrd="0" presId="urn:microsoft.com/office/officeart/2005/8/layout/vList2"/>
    <dgm:cxn modelId="{7F1DE8F0-42BE-458B-93EB-04F702BA7A0C}" type="presParOf" srcId="{12D0E3F5-AAB2-4520-9F7E-DAE296103206}" destId="{CE3E7FFF-D291-4373-9970-C4E576CE4C6E}" srcOrd="1" destOrd="0" presId="urn:microsoft.com/office/officeart/2005/8/layout/vList2"/>
    <dgm:cxn modelId="{213C1716-E04A-4A2A-BA97-EDB2C15DB627}" type="presParOf" srcId="{12D0E3F5-AAB2-4520-9F7E-DAE296103206}" destId="{72F3EE04-3D6B-4647-94DF-344044AFC5D0}"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429C06-5B8F-4134-ADC8-CF2B58FC3D8F}" type="doc">
      <dgm:prSet loTypeId="urn:microsoft.com/office/officeart/2016/7/layout/LinearBlockProcessNumbered" loCatId="process" qsTypeId="urn:microsoft.com/office/officeart/2005/8/quickstyle/simple2" qsCatId="simple" csTypeId="urn:microsoft.com/office/officeart/2005/8/colors/colorful1" csCatId="colorful" phldr="1"/>
      <dgm:spPr/>
      <dgm:t>
        <a:bodyPr/>
        <a:lstStyle/>
        <a:p>
          <a:endParaRPr lang="en-US"/>
        </a:p>
      </dgm:t>
    </dgm:pt>
    <dgm:pt modelId="{1E426F22-F8EF-4379-BB63-6184F49665C8}">
      <dgm:prSet/>
      <dgm:spPr/>
      <dgm:t>
        <a:bodyPr/>
        <a:lstStyle/>
        <a:p>
          <a:pPr algn="ctr"/>
          <a:r>
            <a:rPr lang="en-GB" dirty="0">
              <a:latin typeface="Calibri" panose="020F0502020204030204" pitchFamily="34" charset="0"/>
              <a:cs typeface="Calibri" panose="020F0502020204030204" pitchFamily="34" charset="0"/>
            </a:rPr>
            <a:t>Advanced: Level 3</a:t>
          </a:r>
          <a:endParaRPr lang="en-US" dirty="0">
            <a:latin typeface="Calibri" panose="020F0502020204030204" pitchFamily="34" charset="0"/>
            <a:cs typeface="Calibri" panose="020F0502020204030204" pitchFamily="34" charset="0"/>
          </a:endParaRPr>
        </a:p>
      </dgm:t>
    </dgm:pt>
    <dgm:pt modelId="{CE4EC5E1-B020-41FD-B253-AB38C645EF22}" type="parTrans" cxnId="{D3FA851A-3192-4BA5-BF1F-BBB1896025D7}">
      <dgm:prSet/>
      <dgm:spPr/>
      <dgm:t>
        <a:bodyPr/>
        <a:lstStyle/>
        <a:p>
          <a:endParaRPr lang="en-US"/>
        </a:p>
      </dgm:t>
    </dgm:pt>
    <dgm:pt modelId="{CC9E0071-5E55-40F5-BA79-02F6879C4708}" type="sibTrans" cxnId="{D3FA851A-3192-4BA5-BF1F-BBB1896025D7}">
      <dgm:prSet phldrT="02" phldr="0"/>
      <dgm:spPr/>
      <dgm:t>
        <a:bodyPr/>
        <a:lstStyle/>
        <a:p>
          <a:r>
            <a:rPr lang="en-US"/>
            <a:t>02</a:t>
          </a:r>
          <a:endParaRPr lang="en-US" dirty="0"/>
        </a:p>
      </dgm:t>
    </dgm:pt>
    <dgm:pt modelId="{D4E94D08-44E5-474E-8DAF-067000854E01}">
      <dgm:prSet/>
      <dgm:spPr/>
      <dgm:t>
        <a:bodyPr/>
        <a:lstStyle/>
        <a:p>
          <a:pPr algn="ctr"/>
          <a:r>
            <a:rPr lang="en-GB" dirty="0">
              <a:latin typeface="Calibri" panose="020F0502020204030204" pitchFamily="34" charset="0"/>
              <a:cs typeface="Calibri" panose="020F0502020204030204" pitchFamily="34" charset="0"/>
            </a:rPr>
            <a:t>Higher: Level 4/5</a:t>
          </a:r>
          <a:endParaRPr lang="en-US" dirty="0">
            <a:latin typeface="Calibri" panose="020F0502020204030204" pitchFamily="34" charset="0"/>
            <a:cs typeface="Calibri" panose="020F0502020204030204" pitchFamily="34" charset="0"/>
          </a:endParaRPr>
        </a:p>
      </dgm:t>
    </dgm:pt>
    <dgm:pt modelId="{4C77988E-FBDE-4599-B13A-DA9461AE9B93}" type="parTrans" cxnId="{61683213-02DB-4411-8D70-6DD1ABFDF35B}">
      <dgm:prSet/>
      <dgm:spPr/>
      <dgm:t>
        <a:bodyPr/>
        <a:lstStyle/>
        <a:p>
          <a:endParaRPr lang="en-US"/>
        </a:p>
      </dgm:t>
    </dgm:pt>
    <dgm:pt modelId="{E1A20BC0-5C16-4AB3-8B62-FF4A3AB232F5}" type="sibTrans" cxnId="{61683213-02DB-4411-8D70-6DD1ABFDF35B}">
      <dgm:prSet phldrT="03" phldr="0"/>
      <dgm:spPr/>
      <dgm:t>
        <a:bodyPr/>
        <a:lstStyle/>
        <a:p>
          <a:r>
            <a:rPr lang="en-US"/>
            <a:t>03</a:t>
          </a:r>
          <a:endParaRPr lang="en-US" dirty="0"/>
        </a:p>
      </dgm:t>
    </dgm:pt>
    <dgm:pt modelId="{F358D809-E29E-4048-B389-499B1579AFD6}">
      <dgm:prSet/>
      <dgm:spPr/>
      <dgm:t>
        <a:bodyPr/>
        <a:lstStyle/>
        <a:p>
          <a:pPr algn="ctr"/>
          <a:r>
            <a:rPr lang="en-GB" dirty="0">
              <a:latin typeface="Calibri" panose="020F0502020204030204" pitchFamily="34" charset="0"/>
              <a:cs typeface="Calibri" panose="020F0502020204030204" pitchFamily="34" charset="0"/>
            </a:rPr>
            <a:t>Degree: Level 6+</a:t>
          </a:r>
          <a:endParaRPr lang="en-US" dirty="0">
            <a:latin typeface="Calibri" panose="020F0502020204030204" pitchFamily="34" charset="0"/>
            <a:cs typeface="Calibri" panose="020F0502020204030204" pitchFamily="34" charset="0"/>
          </a:endParaRPr>
        </a:p>
      </dgm:t>
    </dgm:pt>
    <dgm:pt modelId="{EAA448E5-1B32-41A8-AD72-141E730F8757}" type="parTrans" cxnId="{B1087006-290C-4747-994F-37AFAF7F6DC8}">
      <dgm:prSet/>
      <dgm:spPr/>
      <dgm:t>
        <a:bodyPr/>
        <a:lstStyle/>
        <a:p>
          <a:endParaRPr lang="en-US"/>
        </a:p>
      </dgm:t>
    </dgm:pt>
    <dgm:pt modelId="{5C87C05A-980B-4CC4-93CE-FC297595DFC3}" type="sibTrans" cxnId="{B1087006-290C-4747-994F-37AFAF7F6DC8}">
      <dgm:prSet phldrT="04" phldr="0"/>
      <dgm:spPr/>
      <dgm:t>
        <a:bodyPr/>
        <a:lstStyle/>
        <a:p>
          <a:r>
            <a:rPr lang="en-US"/>
            <a:t>04</a:t>
          </a:r>
          <a:endParaRPr lang="en-US" dirty="0"/>
        </a:p>
      </dgm:t>
    </dgm:pt>
    <dgm:pt modelId="{5EE6DED7-6AEE-4AE5-880E-03C209E7A4F8}">
      <dgm:prSet/>
      <dgm:spPr/>
      <dgm:t>
        <a:bodyPr/>
        <a:lstStyle/>
        <a:p>
          <a:pPr algn="ctr"/>
          <a:r>
            <a:rPr lang="en-GB" b="1" dirty="0">
              <a:latin typeface="Calibri" panose="020F0502020204030204" pitchFamily="34" charset="0"/>
              <a:cs typeface="Calibri" panose="020F0502020204030204" pitchFamily="34" charset="0"/>
            </a:rPr>
            <a:t>Intermediate: Level 2</a:t>
          </a:r>
          <a:endParaRPr lang="en-US" b="1" dirty="0">
            <a:latin typeface="Calibri" panose="020F0502020204030204" pitchFamily="34" charset="0"/>
            <a:cs typeface="Calibri" panose="020F0502020204030204" pitchFamily="34" charset="0"/>
          </a:endParaRPr>
        </a:p>
      </dgm:t>
    </dgm:pt>
    <dgm:pt modelId="{0ABCA855-3499-46B9-B2FC-4B05CAB928D7}" type="sibTrans" cxnId="{359B67C5-93AD-4657-BB20-45A996E04667}">
      <dgm:prSet phldrT="01" phldr="0"/>
      <dgm:spPr>
        <a:solidFill>
          <a:schemeClr val="bg1"/>
        </a:solidFill>
      </dgm:spPr>
      <dgm:t>
        <a:bodyPr/>
        <a:lstStyle/>
        <a:p>
          <a:r>
            <a:rPr lang="en-US" dirty="0"/>
            <a:t>01</a:t>
          </a:r>
        </a:p>
      </dgm:t>
    </dgm:pt>
    <dgm:pt modelId="{5154A26F-AC79-4D35-A1F5-4975DB8F7396}" type="parTrans" cxnId="{359B67C5-93AD-4657-BB20-45A996E04667}">
      <dgm:prSet/>
      <dgm:spPr/>
      <dgm:t>
        <a:bodyPr/>
        <a:lstStyle/>
        <a:p>
          <a:endParaRPr lang="en-US"/>
        </a:p>
      </dgm:t>
    </dgm:pt>
    <dgm:pt modelId="{FC9274F7-7127-4233-8CAD-237EEE993FFE}">
      <dgm:prSet/>
      <dgm:spPr/>
      <dgm:t>
        <a:bodyPr/>
        <a:lstStyle/>
        <a:p>
          <a:endParaRPr lang="en-GB" dirty="0"/>
        </a:p>
      </dgm:t>
    </dgm:pt>
    <dgm:pt modelId="{A1570DF7-9D2F-453B-91E2-575660B37C73}" type="parTrans" cxnId="{779C3B9A-1D25-4868-A463-9269C32B18E3}">
      <dgm:prSet/>
      <dgm:spPr/>
      <dgm:t>
        <a:bodyPr/>
        <a:lstStyle/>
        <a:p>
          <a:endParaRPr lang="en-GB"/>
        </a:p>
      </dgm:t>
    </dgm:pt>
    <dgm:pt modelId="{E6BA51D0-0BD1-4544-AE8A-F4CF637A2722}" type="sibTrans" cxnId="{779C3B9A-1D25-4868-A463-9269C32B18E3}">
      <dgm:prSet/>
      <dgm:spPr/>
      <dgm:t>
        <a:bodyPr/>
        <a:lstStyle/>
        <a:p>
          <a:endParaRPr lang="en-GB"/>
        </a:p>
      </dgm:t>
    </dgm:pt>
    <dgm:pt modelId="{BEDE37E5-45DD-425A-A148-2D9F80F97749}" type="pres">
      <dgm:prSet presAssocID="{9C429C06-5B8F-4134-ADC8-CF2B58FC3D8F}" presName="Name0" presStyleCnt="0">
        <dgm:presLayoutVars>
          <dgm:animLvl val="lvl"/>
          <dgm:resizeHandles val="exact"/>
        </dgm:presLayoutVars>
      </dgm:prSet>
      <dgm:spPr/>
    </dgm:pt>
    <dgm:pt modelId="{DD62ACD2-A5B0-453E-B597-60C83DF6FA85}" type="pres">
      <dgm:prSet presAssocID="{5EE6DED7-6AEE-4AE5-880E-03C209E7A4F8}" presName="compositeNode" presStyleCnt="0">
        <dgm:presLayoutVars>
          <dgm:bulletEnabled val="1"/>
        </dgm:presLayoutVars>
      </dgm:prSet>
      <dgm:spPr/>
    </dgm:pt>
    <dgm:pt modelId="{96F86C06-CEC0-44A7-B905-DF8F66863A88}" type="pres">
      <dgm:prSet presAssocID="{5EE6DED7-6AEE-4AE5-880E-03C209E7A4F8}" presName="bgRect" presStyleLbl="alignNode1" presStyleIdx="0" presStyleCnt="4" custLinFactNeighborX="1623" custLinFactNeighborY="462"/>
      <dgm:spPr/>
    </dgm:pt>
    <dgm:pt modelId="{49B2C6B7-63B0-4D2F-BD40-EF545A6E2FB3}" type="pres">
      <dgm:prSet presAssocID="{0ABCA855-3499-46B9-B2FC-4B05CAB928D7}" presName="sibTransNodeRect" presStyleLbl="alignNode1" presStyleIdx="0" presStyleCnt="4" custScaleX="41648" custScaleY="17850" custLinFactY="-4208" custLinFactNeighborX="33165" custLinFactNeighborY="-100000">
        <dgm:presLayoutVars>
          <dgm:chMax val="0"/>
          <dgm:bulletEnabled val="1"/>
        </dgm:presLayoutVars>
      </dgm:prSet>
      <dgm:spPr/>
    </dgm:pt>
    <dgm:pt modelId="{10197D29-753C-4407-9282-B5ACE8905F51}" type="pres">
      <dgm:prSet presAssocID="{5EE6DED7-6AEE-4AE5-880E-03C209E7A4F8}" presName="nodeRect" presStyleLbl="alignNode1" presStyleIdx="0" presStyleCnt="4">
        <dgm:presLayoutVars>
          <dgm:bulletEnabled val="1"/>
        </dgm:presLayoutVars>
      </dgm:prSet>
      <dgm:spPr/>
    </dgm:pt>
    <dgm:pt modelId="{6DCAF8DE-E60E-4FCB-BF6B-AB5E7E993F3B}" type="pres">
      <dgm:prSet presAssocID="{0ABCA855-3499-46B9-B2FC-4B05CAB928D7}" presName="sibTrans" presStyleCnt="0"/>
      <dgm:spPr/>
    </dgm:pt>
    <dgm:pt modelId="{976A1581-7A88-4A2F-A2A1-9F02E18C18BD}" type="pres">
      <dgm:prSet presAssocID="{1E426F22-F8EF-4379-BB63-6184F49665C8}" presName="compositeNode" presStyleCnt="0">
        <dgm:presLayoutVars>
          <dgm:bulletEnabled val="1"/>
        </dgm:presLayoutVars>
      </dgm:prSet>
      <dgm:spPr/>
    </dgm:pt>
    <dgm:pt modelId="{627749F8-FE4A-40B6-A721-E7BC2AA65972}" type="pres">
      <dgm:prSet presAssocID="{1E426F22-F8EF-4379-BB63-6184F49665C8}" presName="bgRect" presStyleLbl="alignNode1" presStyleIdx="1" presStyleCnt="4"/>
      <dgm:spPr/>
    </dgm:pt>
    <dgm:pt modelId="{453B5D2C-B117-446A-A2F8-C5C868DE1C78}" type="pres">
      <dgm:prSet presAssocID="{CC9E0071-5E55-40F5-BA79-02F6879C4708}" presName="sibTransNodeRect" presStyleLbl="alignNode1" presStyleIdx="1" presStyleCnt="4" custLinFactX="4389" custLinFactY="-9549" custLinFactNeighborX="100000" custLinFactNeighborY="-100000">
        <dgm:presLayoutVars>
          <dgm:chMax val="0"/>
          <dgm:bulletEnabled val="1"/>
        </dgm:presLayoutVars>
      </dgm:prSet>
      <dgm:spPr/>
    </dgm:pt>
    <dgm:pt modelId="{F8941279-073A-44CE-AA2A-62CEFEDA881E}" type="pres">
      <dgm:prSet presAssocID="{1E426F22-F8EF-4379-BB63-6184F49665C8}" presName="nodeRect" presStyleLbl="alignNode1" presStyleIdx="1" presStyleCnt="4">
        <dgm:presLayoutVars>
          <dgm:bulletEnabled val="1"/>
        </dgm:presLayoutVars>
      </dgm:prSet>
      <dgm:spPr/>
    </dgm:pt>
    <dgm:pt modelId="{DD0228EC-7B72-4B79-9D4C-0E2355507605}" type="pres">
      <dgm:prSet presAssocID="{CC9E0071-5E55-40F5-BA79-02F6879C4708}" presName="sibTrans" presStyleCnt="0"/>
      <dgm:spPr/>
    </dgm:pt>
    <dgm:pt modelId="{87A26D76-40CD-4BD1-89D3-CB09225EDE59}" type="pres">
      <dgm:prSet presAssocID="{D4E94D08-44E5-474E-8DAF-067000854E01}" presName="compositeNode" presStyleCnt="0">
        <dgm:presLayoutVars>
          <dgm:bulletEnabled val="1"/>
        </dgm:presLayoutVars>
      </dgm:prSet>
      <dgm:spPr/>
    </dgm:pt>
    <dgm:pt modelId="{D1FB7EE1-15EF-4557-8860-CCD6F107A3F4}" type="pres">
      <dgm:prSet presAssocID="{D4E94D08-44E5-474E-8DAF-067000854E01}" presName="bgRect" presStyleLbl="alignNode1" presStyleIdx="2" presStyleCnt="4" custLinFactNeighborX="-314" custLinFactNeighborY="-906"/>
      <dgm:spPr/>
    </dgm:pt>
    <dgm:pt modelId="{098853E6-B917-45C5-BDC9-C22E511BFA0A}" type="pres">
      <dgm:prSet presAssocID="{E1A20BC0-5C16-4AB3-8B62-FF4A3AB232F5}" presName="sibTransNodeRect" presStyleLbl="alignNode1" presStyleIdx="2" presStyleCnt="4" custScaleX="77224" custScaleY="17850" custLinFactY="-810" custLinFactNeighborX="22835" custLinFactNeighborY="-100000">
        <dgm:presLayoutVars>
          <dgm:chMax val="0"/>
          <dgm:bulletEnabled val="1"/>
        </dgm:presLayoutVars>
      </dgm:prSet>
      <dgm:spPr/>
    </dgm:pt>
    <dgm:pt modelId="{44EDC7BE-4C73-4B50-AFBF-301CAA796F08}" type="pres">
      <dgm:prSet presAssocID="{D4E94D08-44E5-474E-8DAF-067000854E01}" presName="nodeRect" presStyleLbl="alignNode1" presStyleIdx="2" presStyleCnt="4">
        <dgm:presLayoutVars>
          <dgm:bulletEnabled val="1"/>
        </dgm:presLayoutVars>
      </dgm:prSet>
      <dgm:spPr/>
    </dgm:pt>
    <dgm:pt modelId="{D76171FF-4F23-4645-B6AE-7BAD793FF142}" type="pres">
      <dgm:prSet presAssocID="{E1A20BC0-5C16-4AB3-8B62-FF4A3AB232F5}" presName="sibTrans" presStyleCnt="0"/>
      <dgm:spPr/>
    </dgm:pt>
    <dgm:pt modelId="{CF97F163-7A9A-4251-987B-06EC053DD72A}" type="pres">
      <dgm:prSet presAssocID="{F358D809-E29E-4048-B389-499B1579AFD6}" presName="compositeNode" presStyleCnt="0">
        <dgm:presLayoutVars>
          <dgm:bulletEnabled val="1"/>
        </dgm:presLayoutVars>
      </dgm:prSet>
      <dgm:spPr/>
    </dgm:pt>
    <dgm:pt modelId="{B48EC819-EB68-498F-A79B-BF09C732C64E}" type="pres">
      <dgm:prSet presAssocID="{F358D809-E29E-4048-B389-499B1579AFD6}" presName="bgRect" presStyleLbl="alignNode1" presStyleIdx="3" presStyleCnt="4" custLinFactNeighborX="-2175" custLinFactNeighborY="-907"/>
      <dgm:spPr/>
    </dgm:pt>
    <dgm:pt modelId="{0863E419-40CC-4B96-95DA-E8952E407D52}" type="pres">
      <dgm:prSet presAssocID="{5C87C05A-980B-4CC4-93CE-FC297595DFC3}" presName="sibTransNodeRect" presStyleLbl="alignNode1" presStyleIdx="3" presStyleCnt="4" custScaleX="47436" custScaleY="40504" custLinFactY="-3075" custLinFactNeighborX="544" custLinFactNeighborY="-100000">
        <dgm:presLayoutVars>
          <dgm:chMax val="0"/>
          <dgm:bulletEnabled val="1"/>
        </dgm:presLayoutVars>
      </dgm:prSet>
      <dgm:spPr/>
    </dgm:pt>
    <dgm:pt modelId="{CD998A14-535B-46A6-AF24-80E754CD33A6}" type="pres">
      <dgm:prSet presAssocID="{F358D809-E29E-4048-B389-499B1579AFD6}" presName="nodeRect" presStyleLbl="alignNode1" presStyleIdx="3" presStyleCnt="4">
        <dgm:presLayoutVars>
          <dgm:bulletEnabled val="1"/>
        </dgm:presLayoutVars>
      </dgm:prSet>
      <dgm:spPr/>
    </dgm:pt>
  </dgm:ptLst>
  <dgm:cxnLst>
    <dgm:cxn modelId="{69912C06-4BD2-4CDA-A8DA-A6A7A080EC29}" type="presOf" srcId="{5EE6DED7-6AEE-4AE5-880E-03C209E7A4F8}" destId="{10197D29-753C-4407-9282-B5ACE8905F51}" srcOrd="1" destOrd="0" presId="urn:microsoft.com/office/officeart/2016/7/layout/LinearBlockProcessNumbered"/>
    <dgm:cxn modelId="{B1087006-290C-4747-994F-37AFAF7F6DC8}" srcId="{9C429C06-5B8F-4134-ADC8-CF2B58FC3D8F}" destId="{F358D809-E29E-4048-B389-499B1579AFD6}" srcOrd="3" destOrd="0" parTransId="{EAA448E5-1B32-41A8-AD72-141E730F8757}" sibTransId="{5C87C05A-980B-4CC4-93CE-FC297595DFC3}"/>
    <dgm:cxn modelId="{61683213-02DB-4411-8D70-6DD1ABFDF35B}" srcId="{9C429C06-5B8F-4134-ADC8-CF2B58FC3D8F}" destId="{D4E94D08-44E5-474E-8DAF-067000854E01}" srcOrd="2" destOrd="0" parTransId="{4C77988E-FBDE-4599-B13A-DA9461AE9B93}" sibTransId="{E1A20BC0-5C16-4AB3-8B62-FF4A3AB232F5}"/>
    <dgm:cxn modelId="{0561B814-2B18-40DC-A36A-05BDEB6949DF}" type="presOf" srcId="{E1A20BC0-5C16-4AB3-8B62-FF4A3AB232F5}" destId="{098853E6-B917-45C5-BDC9-C22E511BFA0A}" srcOrd="0" destOrd="0" presId="urn:microsoft.com/office/officeart/2016/7/layout/LinearBlockProcessNumbered"/>
    <dgm:cxn modelId="{D3FA851A-3192-4BA5-BF1F-BBB1896025D7}" srcId="{9C429C06-5B8F-4134-ADC8-CF2B58FC3D8F}" destId="{1E426F22-F8EF-4379-BB63-6184F49665C8}" srcOrd="1" destOrd="0" parTransId="{CE4EC5E1-B020-41FD-B253-AB38C645EF22}" sibTransId="{CC9E0071-5E55-40F5-BA79-02F6879C4708}"/>
    <dgm:cxn modelId="{7E707029-6E1C-4F00-98F7-9827289CC3A4}" type="presOf" srcId="{1E426F22-F8EF-4379-BB63-6184F49665C8}" destId="{F8941279-073A-44CE-AA2A-62CEFEDA881E}" srcOrd="1" destOrd="0" presId="urn:microsoft.com/office/officeart/2016/7/layout/LinearBlockProcessNumbered"/>
    <dgm:cxn modelId="{012F4F2A-6D58-4799-9ADF-38E17D0E62F6}" type="presOf" srcId="{D4E94D08-44E5-474E-8DAF-067000854E01}" destId="{D1FB7EE1-15EF-4557-8860-CCD6F107A3F4}" srcOrd="0" destOrd="0" presId="urn:microsoft.com/office/officeart/2016/7/layout/LinearBlockProcessNumbered"/>
    <dgm:cxn modelId="{AAEB5444-20B9-45F5-AC78-A2F0431325BD}" type="presOf" srcId="{CC9E0071-5E55-40F5-BA79-02F6879C4708}" destId="{453B5D2C-B117-446A-A2F8-C5C868DE1C78}" srcOrd="0" destOrd="0" presId="urn:microsoft.com/office/officeart/2016/7/layout/LinearBlockProcessNumbered"/>
    <dgm:cxn modelId="{CC473171-A99F-4A41-8B1E-CDB36A1AA3C7}" type="presOf" srcId="{FC9274F7-7127-4233-8CAD-237EEE993FFE}" destId="{F8941279-073A-44CE-AA2A-62CEFEDA881E}" srcOrd="0" destOrd="1" presId="urn:microsoft.com/office/officeart/2016/7/layout/LinearBlockProcessNumbered"/>
    <dgm:cxn modelId="{E240CB77-DE06-4EFA-B301-EAAA782EA4C4}" type="presOf" srcId="{5EE6DED7-6AEE-4AE5-880E-03C209E7A4F8}" destId="{96F86C06-CEC0-44A7-B905-DF8F66863A88}" srcOrd="0" destOrd="0" presId="urn:microsoft.com/office/officeart/2016/7/layout/LinearBlockProcessNumbered"/>
    <dgm:cxn modelId="{9B50877F-2CA8-49DA-AB6F-756E23179826}" type="presOf" srcId="{F358D809-E29E-4048-B389-499B1579AFD6}" destId="{B48EC819-EB68-498F-A79B-BF09C732C64E}" srcOrd="0" destOrd="0" presId="urn:microsoft.com/office/officeart/2016/7/layout/LinearBlockProcessNumbered"/>
    <dgm:cxn modelId="{C7783D82-EAEF-4121-8041-9EDA94101A4B}" type="presOf" srcId="{1E426F22-F8EF-4379-BB63-6184F49665C8}" destId="{627749F8-FE4A-40B6-A721-E7BC2AA65972}" srcOrd="0" destOrd="0" presId="urn:microsoft.com/office/officeart/2016/7/layout/LinearBlockProcessNumbered"/>
    <dgm:cxn modelId="{829FED87-93E2-4EAA-A757-2170BA2451D0}" type="presOf" srcId="{0ABCA855-3499-46B9-B2FC-4B05CAB928D7}" destId="{49B2C6B7-63B0-4D2F-BD40-EF545A6E2FB3}" srcOrd="0" destOrd="0" presId="urn:microsoft.com/office/officeart/2016/7/layout/LinearBlockProcessNumbered"/>
    <dgm:cxn modelId="{5E651B8D-3B73-4FAE-B675-B43E9D78057B}" type="presOf" srcId="{D4E94D08-44E5-474E-8DAF-067000854E01}" destId="{44EDC7BE-4C73-4B50-AFBF-301CAA796F08}" srcOrd="1" destOrd="0" presId="urn:microsoft.com/office/officeart/2016/7/layout/LinearBlockProcessNumbered"/>
    <dgm:cxn modelId="{779C3B9A-1D25-4868-A463-9269C32B18E3}" srcId="{1E426F22-F8EF-4379-BB63-6184F49665C8}" destId="{FC9274F7-7127-4233-8CAD-237EEE993FFE}" srcOrd="0" destOrd="0" parTransId="{A1570DF7-9D2F-453B-91E2-575660B37C73}" sibTransId="{E6BA51D0-0BD1-4544-AE8A-F4CF637A2722}"/>
    <dgm:cxn modelId="{F655999C-C895-4EDC-87F5-CB6BD586DAEB}" type="presOf" srcId="{F358D809-E29E-4048-B389-499B1579AFD6}" destId="{CD998A14-535B-46A6-AF24-80E754CD33A6}" srcOrd="1" destOrd="0" presId="urn:microsoft.com/office/officeart/2016/7/layout/LinearBlockProcessNumbered"/>
    <dgm:cxn modelId="{359B67C5-93AD-4657-BB20-45A996E04667}" srcId="{9C429C06-5B8F-4134-ADC8-CF2B58FC3D8F}" destId="{5EE6DED7-6AEE-4AE5-880E-03C209E7A4F8}" srcOrd="0" destOrd="0" parTransId="{5154A26F-AC79-4D35-A1F5-4975DB8F7396}" sibTransId="{0ABCA855-3499-46B9-B2FC-4B05CAB928D7}"/>
    <dgm:cxn modelId="{4D614FCE-3A07-43E3-BE6D-6E7665E0A467}" type="presOf" srcId="{9C429C06-5B8F-4134-ADC8-CF2B58FC3D8F}" destId="{BEDE37E5-45DD-425A-A148-2D9F80F97749}" srcOrd="0" destOrd="0" presId="urn:microsoft.com/office/officeart/2016/7/layout/LinearBlockProcessNumbered"/>
    <dgm:cxn modelId="{9D49F5DF-F1F0-4C0A-8424-248578051A58}" type="presOf" srcId="{5C87C05A-980B-4CC4-93CE-FC297595DFC3}" destId="{0863E419-40CC-4B96-95DA-E8952E407D52}" srcOrd="0" destOrd="0" presId="urn:microsoft.com/office/officeart/2016/7/layout/LinearBlockProcessNumbered"/>
    <dgm:cxn modelId="{AA98295C-3C15-4E04-AAC8-F09AAF1DBDD0}" type="presParOf" srcId="{BEDE37E5-45DD-425A-A148-2D9F80F97749}" destId="{DD62ACD2-A5B0-453E-B597-60C83DF6FA85}" srcOrd="0" destOrd="0" presId="urn:microsoft.com/office/officeart/2016/7/layout/LinearBlockProcessNumbered"/>
    <dgm:cxn modelId="{18577F48-52E4-406E-9A28-105AD388A51A}" type="presParOf" srcId="{DD62ACD2-A5B0-453E-B597-60C83DF6FA85}" destId="{96F86C06-CEC0-44A7-B905-DF8F66863A88}" srcOrd="0" destOrd="0" presId="urn:microsoft.com/office/officeart/2016/7/layout/LinearBlockProcessNumbered"/>
    <dgm:cxn modelId="{22E248B1-7941-4368-8293-BABD428C75B3}" type="presParOf" srcId="{DD62ACD2-A5B0-453E-B597-60C83DF6FA85}" destId="{49B2C6B7-63B0-4D2F-BD40-EF545A6E2FB3}" srcOrd="1" destOrd="0" presId="urn:microsoft.com/office/officeart/2016/7/layout/LinearBlockProcessNumbered"/>
    <dgm:cxn modelId="{0D68D02B-5E4A-4891-99BB-DF0F0AFEDFF5}" type="presParOf" srcId="{DD62ACD2-A5B0-453E-B597-60C83DF6FA85}" destId="{10197D29-753C-4407-9282-B5ACE8905F51}" srcOrd="2" destOrd="0" presId="urn:microsoft.com/office/officeart/2016/7/layout/LinearBlockProcessNumbered"/>
    <dgm:cxn modelId="{E1E7A6A7-31DF-4746-915B-CE50B838CE03}" type="presParOf" srcId="{BEDE37E5-45DD-425A-A148-2D9F80F97749}" destId="{6DCAF8DE-E60E-4FCB-BF6B-AB5E7E993F3B}" srcOrd="1" destOrd="0" presId="urn:microsoft.com/office/officeart/2016/7/layout/LinearBlockProcessNumbered"/>
    <dgm:cxn modelId="{61701913-12CE-4CAC-9569-740BF0BAE98F}" type="presParOf" srcId="{BEDE37E5-45DD-425A-A148-2D9F80F97749}" destId="{976A1581-7A88-4A2F-A2A1-9F02E18C18BD}" srcOrd="2" destOrd="0" presId="urn:microsoft.com/office/officeart/2016/7/layout/LinearBlockProcessNumbered"/>
    <dgm:cxn modelId="{2A80786A-6456-4613-A2AC-0599DE2D5953}" type="presParOf" srcId="{976A1581-7A88-4A2F-A2A1-9F02E18C18BD}" destId="{627749F8-FE4A-40B6-A721-E7BC2AA65972}" srcOrd="0" destOrd="0" presId="urn:microsoft.com/office/officeart/2016/7/layout/LinearBlockProcessNumbered"/>
    <dgm:cxn modelId="{80970A2E-9BBB-46E8-9DFD-1A6214CA8F54}" type="presParOf" srcId="{976A1581-7A88-4A2F-A2A1-9F02E18C18BD}" destId="{453B5D2C-B117-446A-A2F8-C5C868DE1C78}" srcOrd="1" destOrd="0" presId="urn:microsoft.com/office/officeart/2016/7/layout/LinearBlockProcessNumbered"/>
    <dgm:cxn modelId="{ECAC0389-CFDD-4E46-B279-C25BCD84C7BD}" type="presParOf" srcId="{976A1581-7A88-4A2F-A2A1-9F02E18C18BD}" destId="{F8941279-073A-44CE-AA2A-62CEFEDA881E}" srcOrd="2" destOrd="0" presId="urn:microsoft.com/office/officeart/2016/7/layout/LinearBlockProcessNumbered"/>
    <dgm:cxn modelId="{3CE8C02E-21E8-4AE5-BD89-C5D6BED7811D}" type="presParOf" srcId="{BEDE37E5-45DD-425A-A148-2D9F80F97749}" destId="{DD0228EC-7B72-4B79-9D4C-0E2355507605}" srcOrd="3" destOrd="0" presId="urn:microsoft.com/office/officeart/2016/7/layout/LinearBlockProcessNumbered"/>
    <dgm:cxn modelId="{4488B265-A465-4318-969C-33F8AF8EF9DB}" type="presParOf" srcId="{BEDE37E5-45DD-425A-A148-2D9F80F97749}" destId="{87A26D76-40CD-4BD1-89D3-CB09225EDE59}" srcOrd="4" destOrd="0" presId="urn:microsoft.com/office/officeart/2016/7/layout/LinearBlockProcessNumbered"/>
    <dgm:cxn modelId="{67BD90F3-ACEE-498B-8D18-ADD681F6049D}" type="presParOf" srcId="{87A26D76-40CD-4BD1-89D3-CB09225EDE59}" destId="{D1FB7EE1-15EF-4557-8860-CCD6F107A3F4}" srcOrd="0" destOrd="0" presId="urn:microsoft.com/office/officeart/2016/7/layout/LinearBlockProcessNumbered"/>
    <dgm:cxn modelId="{4CEB59C0-EDAA-46CB-990E-5C8DF4AE30F2}" type="presParOf" srcId="{87A26D76-40CD-4BD1-89D3-CB09225EDE59}" destId="{098853E6-B917-45C5-BDC9-C22E511BFA0A}" srcOrd="1" destOrd="0" presId="urn:microsoft.com/office/officeart/2016/7/layout/LinearBlockProcessNumbered"/>
    <dgm:cxn modelId="{6FD5E803-3BED-47E2-BBF5-6BF19415C3BC}" type="presParOf" srcId="{87A26D76-40CD-4BD1-89D3-CB09225EDE59}" destId="{44EDC7BE-4C73-4B50-AFBF-301CAA796F08}" srcOrd="2" destOrd="0" presId="urn:microsoft.com/office/officeart/2016/7/layout/LinearBlockProcessNumbered"/>
    <dgm:cxn modelId="{38D711D6-D36F-4921-A483-75A70E68C1DC}" type="presParOf" srcId="{BEDE37E5-45DD-425A-A148-2D9F80F97749}" destId="{D76171FF-4F23-4645-B6AE-7BAD793FF142}" srcOrd="5" destOrd="0" presId="urn:microsoft.com/office/officeart/2016/7/layout/LinearBlockProcessNumbered"/>
    <dgm:cxn modelId="{8740B19F-4855-49A6-B10D-F2C4CFC18FF7}" type="presParOf" srcId="{BEDE37E5-45DD-425A-A148-2D9F80F97749}" destId="{CF97F163-7A9A-4251-987B-06EC053DD72A}" srcOrd="6" destOrd="0" presId="urn:microsoft.com/office/officeart/2016/7/layout/LinearBlockProcessNumbered"/>
    <dgm:cxn modelId="{7F4123B7-80A3-459C-B8BB-DEAECA3AE6AF}" type="presParOf" srcId="{CF97F163-7A9A-4251-987B-06EC053DD72A}" destId="{B48EC819-EB68-498F-A79B-BF09C732C64E}" srcOrd="0" destOrd="0" presId="urn:microsoft.com/office/officeart/2016/7/layout/LinearBlockProcessNumbered"/>
    <dgm:cxn modelId="{2684EFBE-5B60-4A2A-AA0A-3257F1583344}" type="presParOf" srcId="{CF97F163-7A9A-4251-987B-06EC053DD72A}" destId="{0863E419-40CC-4B96-95DA-E8952E407D52}" srcOrd="1" destOrd="0" presId="urn:microsoft.com/office/officeart/2016/7/layout/LinearBlockProcessNumbered"/>
    <dgm:cxn modelId="{C4A473D6-7553-4C00-8F0A-783479DA9138}" type="presParOf" srcId="{CF97F163-7A9A-4251-987B-06EC053DD72A}" destId="{CD998A14-535B-46A6-AF24-80E754CD33A6}"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0ABCD-69BF-4CD7-B8E7-3C2F8C119974}">
      <dsp:nvSpPr>
        <dsp:cNvPr id="0" name=""/>
        <dsp:cNvSpPr/>
      </dsp:nvSpPr>
      <dsp:spPr>
        <a:xfrm>
          <a:off x="0" y="62486"/>
          <a:ext cx="3119137" cy="156567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Calibri"/>
              <a:cs typeface="Calibri"/>
            </a:rPr>
            <a:t>An Apprenticeship is a </a:t>
          </a:r>
          <a:r>
            <a:rPr lang="en-GB" sz="1800" b="1" kern="1200" dirty="0">
              <a:latin typeface="Calibri"/>
              <a:cs typeface="Calibri"/>
            </a:rPr>
            <a:t>full-time job </a:t>
          </a:r>
          <a:r>
            <a:rPr lang="en-GB" sz="1800" kern="1200" dirty="0">
              <a:latin typeface="Calibri"/>
              <a:cs typeface="Calibri"/>
            </a:rPr>
            <a:t>where you also work towards a qualification linked to that job – earn &amp; learn!</a:t>
          </a:r>
          <a:endParaRPr lang="en-US" sz="1800" kern="1200" dirty="0">
            <a:latin typeface="Calibri"/>
            <a:cs typeface="Calibri"/>
          </a:endParaRPr>
        </a:p>
      </dsp:txBody>
      <dsp:txXfrm>
        <a:off x="76430" y="138916"/>
        <a:ext cx="2966277" cy="1412819"/>
      </dsp:txXfrm>
    </dsp:sp>
    <dsp:sp modelId="{72F3EE04-3D6B-4647-94DF-344044AFC5D0}">
      <dsp:nvSpPr>
        <dsp:cNvPr id="0" name=""/>
        <dsp:cNvSpPr/>
      </dsp:nvSpPr>
      <dsp:spPr>
        <a:xfrm>
          <a:off x="0" y="1680006"/>
          <a:ext cx="3119137" cy="156567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dirty="0">
              <a:latin typeface="Calibri"/>
              <a:cs typeface="Calibri"/>
            </a:rPr>
            <a:t>As well as paying you a salary, the company you work for will also pay for your qualification (even if it’s a degree or University level qualification)</a:t>
          </a:r>
          <a:endParaRPr lang="en-US" sz="1800" kern="1200" dirty="0">
            <a:latin typeface="Calibri"/>
            <a:cs typeface="Calibri"/>
          </a:endParaRPr>
        </a:p>
      </dsp:txBody>
      <dsp:txXfrm>
        <a:off x="76430" y="1756436"/>
        <a:ext cx="2966277" cy="14128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86C06-CEC0-44A7-B905-DF8F66863A88}">
      <dsp:nvSpPr>
        <dsp:cNvPr id="0" name=""/>
        <dsp:cNvSpPr/>
      </dsp:nvSpPr>
      <dsp:spPr>
        <a:xfrm>
          <a:off x="27712" y="837895"/>
          <a:ext cx="1698820" cy="203858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806" tIns="0" rIns="167806" bIns="330200" numCol="1" spcCol="1270" anchor="t" anchorCtr="0">
          <a:noAutofit/>
        </a:bodyPr>
        <a:lstStyle/>
        <a:p>
          <a:pPr marL="0" lvl="0" indent="0" algn="ctr" defTabSz="800100">
            <a:lnSpc>
              <a:spcPct val="90000"/>
            </a:lnSpc>
            <a:spcBef>
              <a:spcPct val="0"/>
            </a:spcBef>
            <a:spcAft>
              <a:spcPct val="35000"/>
            </a:spcAft>
            <a:buNone/>
          </a:pPr>
          <a:r>
            <a:rPr lang="en-GB" sz="1800" b="1" kern="1200" dirty="0">
              <a:latin typeface="Calibri" panose="020F0502020204030204" pitchFamily="34" charset="0"/>
              <a:cs typeface="Calibri" panose="020F0502020204030204" pitchFamily="34" charset="0"/>
            </a:rPr>
            <a:t>Intermediate: Level 2</a:t>
          </a:r>
          <a:endParaRPr lang="en-US" sz="1800" b="1" kern="1200" dirty="0">
            <a:latin typeface="Calibri" panose="020F0502020204030204" pitchFamily="34" charset="0"/>
            <a:cs typeface="Calibri" panose="020F0502020204030204" pitchFamily="34" charset="0"/>
          </a:endParaRPr>
        </a:p>
      </dsp:txBody>
      <dsp:txXfrm>
        <a:off x="27712" y="1653329"/>
        <a:ext cx="1698820" cy="1223150"/>
      </dsp:txXfrm>
    </dsp:sp>
    <dsp:sp modelId="{49B2C6B7-63B0-4D2F-BD40-EF545A6E2FB3}">
      <dsp:nvSpPr>
        <dsp:cNvPr id="0" name=""/>
        <dsp:cNvSpPr/>
      </dsp:nvSpPr>
      <dsp:spPr>
        <a:xfrm>
          <a:off x="1059202" y="313669"/>
          <a:ext cx="707524" cy="145554"/>
        </a:xfrm>
        <a:prstGeom prst="rect">
          <a:avLst/>
        </a:prstGeom>
        <a:solidFill>
          <a:schemeClr val="bg1"/>
        </a:solid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67806" tIns="165100" rIns="167806" bIns="165100" numCol="1" spcCol="1270" anchor="ctr" anchorCtr="0">
          <a:noAutofit/>
        </a:bodyPr>
        <a:lstStyle/>
        <a:p>
          <a:pPr marL="0" lvl="0" indent="0" algn="l" defTabSz="622300">
            <a:lnSpc>
              <a:spcPct val="90000"/>
            </a:lnSpc>
            <a:spcBef>
              <a:spcPct val="0"/>
            </a:spcBef>
            <a:spcAft>
              <a:spcPct val="35000"/>
            </a:spcAft>
            <a:buNone/>
          </a:pPr>
          <a:r>
            <a:rPr lang="en-US" sz="1400" kern="1200" dirty="0"/>
            <a:t>01</a:t>
          </a:r>
        </a:p>
      </dsp:txBody>
      <dsp:txXfrm>
        <a:off x="1059202" y="313669"/>
        <a:ext cx="707524" cy="145554"/>
      </dsp:txXfrm>
    </dsp:sp>
    <dsp:sp modelId="{627749F8-FE4A-40B6-A721-E7BC2AA65972}">
      <dsp:nvSpPr>
        <dsp:cNvPr id="0" name=""/>
        <dsp:cNvSpPr/>
      </dsp:nvSpPr>
      <dsp:spPr>
        <a:xfrm>
          <a:off x="1834867" y="828477"/>
          <a:ext cx="1698820" cy="203858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806" tIns="0" rIns="167806" bIns="330200" numCol="1" spcCol="1270" anchor="t" anchorCtr="0">
          <a:noAutofit/>
        </a:bodyPr>
        <a:lstStyle/>
        <a:p>
          <a:pPr marL="0" lvl="0" indent="0" algn="ctr" defTabSz="800100">
            <a:lnSpc>
              <a:spcPct val="90000"/>
            </a:lnSpc>
            <a:spcBef>
              <a:spcPct val="0"/>
            </a:spcBef>
            <a:spcAft>
              <a:spcPct val="35000"/>
            </a:spcAft>
            <a:buNone/>
          </a:pPr>
          <a:r>
            <a:rPr lang="en-GB" sz="1800" kern="1200" dirty="0">
              <a:latin typeface="Calibri" panose="020F0502020204030204" pitchFamily="34" charset="0"/>
              <a:cs typeface="Calibri" panose="020F0502020204030204" pitchFamily="34" charset="0"/>
            </a:rPr>
            <a:t>Advanced: Level 3</a:t>
          </a:r>
          <a:endParaRPr lang="en-US" sz="1800" kern="1200" dirty="0">
            <a:latin typeface="Calibri" panose="020F0502020204030204" pitchFamily="34" charset="0"/>
            <a:cs typeface="Calibri" panose="020F0502020204030204" pitchFamily="34" charset="0"/>
          </a:endParaRPr>
        </a:p>
        <a:p>
          <a:pPr marL="114300" lvl="1" indent="-114300" algn="l" defTabSz="622300">
            <a:lnSpc>
              <a:spcPct val="90000"/>
            </a:lnSpc>
            <a:spcBef>
              <a:spcPct val="0"/>
            </a:spcBef>
            <a:spcAft>
              <a:spcPct val="15000"/>
            </a:spcAft>
            <a:buChar char="•"/>
          </a:pPr>
          <a:endParaRPr lang="en-GB" sz="1400" kern="1200" dirty="0"/>
        </a:p>
      </dsp:txBody>
      <dsp:txXfrm>
        <a:off x="1834867" y="1643911"/>
        <a:ext cx="1698820" cy="1223150"/>
      </dsp:txXfrm>
    </dsp:sp>
    <dsp:sp modelId="{453B5D2C-B117-446A-A2F8-C5C868DE1C78}">
      <dsp:nvSpPr>
        <dsp:cNvPr id="0" name=""/>
        <dsp:cNvSpPr/>
      </dsp:nvSpPr>
      <dsp:spPr>
        <a:xfrm>
          <a:off x="3608248" y="0"/>
          <a:ext cx="1698820" cy="815433"/>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67806" tIns="165100" rIns="167806" bIns="165100" numCol="1" spcCol="1270" anchor="ctr" anchorCtr="0">
          <a:noAutofit/>
        </a:bodyPr>
        <a:lstStyle/>
        <a:p>
          <a:pPr marL="0" lvl="0" indent="0" algn="l" defTabSz="622300">
            <a:lnSpc>
              <a:spcPct val="90000"/>
            </a:lnSpc>
            <a:spcBef>
              <a:spcPct val="0"/>
            </a:spcBef>
            <a:spcAft>
              <a:spcPct val="35000"/>
            </a:spcAft>
            <a:buNone/>
          </a:pPr>
          <a:r>
            <a:rPr lang="en-US" sz="1400" kern="1200"/>
            <a:t>02</a:t>
          </a:r>
          <a:endParaRPr lang="en-US" sz="1400" kern="1200" dirty="0"/>
        </a:p>
      </dsp:txBody>
      <dsp:txXfrm>
        <a:off x="3608248" y="0"/>
        <a:ext cx="1698820" cy="815433"/>
      </dsp:txXfrm>
    </dsp:sp>
    <dsp:sp modelId="{D1FB7EE1-15EF-4557-8860-CCD6F107A3F4}">
      <dsp:nvSpPr>
        <dsp:cNvPr id="0" name=""/>
        <dsp:cNvSpPr/>
      </dsp:nvSpPr>
      <dsp:spPr>
        <a:xfrm>
          <a:off x="3664259" y="810008"/>
          <a:ext cx="1698820" cy="2038584"/>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806" tIns="0" rIns="167806" bIns="330200" numCol="1" spcCol="1270" anchor="t" anchorCtr="0">
          <a:noAutofit/>
        </a:bodyPr>
        <a:lstStyle/>
        <a:p>
          <a:pPr marL="0" lvl="0" indent="0" algn="ctr" defTabSz="800100">
            <a:lnSpc>
              <a:spcPct val="90000"/>
            </a:lnSpc>
            <a:spcBef>
              <a:spcPct val="0"/>
            </a:spcBef>
            <a:spcAft>
              <a:spcPct val="35000"/>
            </a:spcAft>
            <a:buNone/>
          </a:pPr>
          <a:r>
            <a:rPr lang="en-GB" sz="1800" kern="1200" dirty="0">
              <a:latin typeface="Calibri" panose="020F0502020204030204" pitchFamily="34" charset="0"/>
              <a:cs typeface="Calibri" panose="020F0502020204030204" pitchFamily="34" charset="0"/>
            </a:rPr>
            <a:t>Higher: Level 4/5</a:t>
          </a:r>
          <a:endParaRPr lang="en-US" sz="1800" kern="1200" dirty="0">
            <a:latin typeface="Calibri" panose="020F0502020204030204" pitchFamily="34" charset="0"/>
            <a:cs typeface="Calibri" panose="020F0502020204030204" pitchFamily="34" charset="0"/>
          </a:endParaRPr>
        </a:p>
      </dsp:txBody>
      <dsp:txXfrm>
        <a:off x="3664259" y="1625441"/>
        <a:ext cx="1698820" cy="1223150"/>
      </dsp:txXfrm>
    </dsp:sp>
    <dsp:sp modelId="{098853E6-B917-45C5-BDC9-C22E511BFA0A}">
      <dsp:nvSpPr>
        <dsp:cNvPr id="0" name=""/>
        <dsp:cNvSpPr/>
      </dsp:nvSpPr>
      <dsp:spPr>
        <a:xfrm>
          <a:off x="4250980" y="341378"/>
          <a:ext cx="1311897" cy="145554"/>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67806" tIns="165100" rIns="167806" bIns="165100" numCol="1" spcCol="1270" anchor="ctr" anchorCtr="0">
          <a:noAutofit/>
        </a:bodyPr>
        <a:lstStyle/>
        <a:p>
          <a:pPr marL="0" lvl="0" indent="0" algn="l" defTabSz="622300">
            <a:lnSpc>
              <a:spcPct val="90000"/>
            </a:lnSpc>
            <a:spcBef>
              <a:spcPct val="0"/>
            </a:spcBef>
            <a:spcAft>
              <a:spcPct val="35000"/>
            </a:spcAft>
            <a:buNone/>
          </a:pPr>
          <a:r>
            <a:rPr lang="en-US" sz="1400" kern="1200"/>
            <a:t>03</a:t>
          </a:r>
          <a:endParaRPr lang="en-US" sz="1400" kern="1200" dirty="0"/>
        </a:p>
      </dsp:txBody>
      <dsp:txXfrm>
        <a:off x="4250980" y="341378"/>
        <a:ext cx="1311897" cy="145554"/>
      </dsp:txXfrm>
    </dsp:sp>
    <dsp:sp modelId="{B48EC819-EB68-498F-A79B-BF09C732C64E}">
      <dsp:nvSpPr>
        <dsp:cNvPr id="0" name=""/>
        <dsp:cNvSpPr/>
      </dsp:nvSpPr>
      <dsp:spPr>
        <a:xfrm>
          <a:off x="5467370" y="809987"/>
          <a:ext cx="1698820" cy="203858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806" tIns="0" rIns="167806" bIns="330200" numCol="1" spcCol="1270" anchor="t" anchorCtr="0">
          <a:noAutofit/>
        </a:bodyPr>
        <a:lstStyle/>
        <a:p>
          <a:pPr marL="0" lvl="0" indent="0" algn="ctr" defTabSz="800100">
            <a:lnSpc>
              <a:spcPct val="90000"/>
            </a:lnSpc>
            <a:spcBef>
              <a:spcPct val="0"/>
            </a:spcBef>
            <a:spcAft>
              <a:spcPct val="35000"/>
            </a:spcAft>
            <a:buNone/>
          </a:pPr>
          <a:r>
            <a:rPr lang="en-GB" sz="1800" kern="1200" dirty="0">
              <a:latin typeface="Calibri" panose="020F0502020204030204" pitchFamily="34" charset="0"/>
              <a:cs typeface="Calibri" panose="020F0502020204030204" pitchFamily="34" charset="0"/>
            </a:rPr>
            <a:t>Degree: Level 6+</a:t>
          </a:r>
          <a:endParaRPr lang="en-US" sz="1800" kern="1200" dirty="0">
            <a:latin typeface="Calibri" panose="020F0502020204030204" pitchFamily="34" charset="0"/>
            <a:cs typeface="Calibri" panose="020F0502020204030204" pitchFamily="34" charset="0"/>
          </a:endParaRPr>
        </a:p>
      </dsp:txBody>
      <dsp:txXfrm>
        <a:off x="5467370" y="1625421"/>
        <a:ext cx="1698820" cy="1223150"/>
      </dsp:txXfrm>
    </dsp:sp>
    <dsp:sp modelId="{0863E419-40CC-4B96-95DA-E8952E407D52}">
      <dsp:nvSpPr>
        <dsp:cNvPr id="0" name=""/>
        <dsp:cNvSpPr/>
      </dsp:nvSpPr>
      <dsp:spPr>
        <a:xfrm>
          <a:off x="5960045" y="230544"/>
          <a:ext cx="805852" cy="330283"/>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67806" tIns="165100" rIns="167806" bIns="165100" numCol="1" spcCol="1270" anchor="ctr" anchorCtr="0">
          <a:noAutofit/>
        </a:bodyPr>
        <a:lstStyle/>
        <a:p>
          <a:pPr marL="0" lvl="0" indent="0" algn="l" defTabSz="622300">
            <a:lnSpc>
              <a:spcPct val="90000"/>
            </a:lnSpc>
            <a:spcBef>
              <a:spcPct val="0"/>
            </a:spcBef>
            <a:spcAft>
              <a:spcPct val="35000"/>
            </a:spcAft>
            <a:buNone/>
          </a:pPr>
          <a:r>
            <a:rPr lang="en-US" sz="1400" kern="1200"/>
            <a:t>04</a:t>
          </a:r>
          <a:endParaRPr lang="en-US" sz="1400" kern="1200" dirty="0"/>
        </a:p>
      </dsp:txBody>
      <dsp:txXfrm>
        <a:off x="5960045" y="230544"/>
        <a:ext cx="805852" cy="3302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59F99F-7F8A-4767-AE84-717226ECF967}"/>
              </a:ext>
            </a:extLst>
          </p:cNvPr>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9F81BE8-14DF-483E-A35C-70B1E9571EC0}"/>
              </a:ext>
            </a:extLst>
          </p:cNvPr>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FE0D83B7-C434-40BD-9914-76FEF594A410}" type="datetimeFigureOut">
              <a:rPr lang="en-GB" smtClean="0"/>
              <a:t>13/02/2026</a:t>
            </a:fld>
            <a:endParaRPr lang="en-GB"/>
          </a:p>
        </p:txBody>
      </p:sp>
      <p:sp>
        <p:nvSpPr>
          <p:cNvPr id="4" name="Footer Placeholder 3">
            <a:extLst>
              <a:ext uri="{FF2B5EF4-FFF2-40B4-BE49-F238E27FC236}">
                <a16:creationId xmlns:a16="http://schemas.microsoft.com/office/drawing/2014/main" id="{2932E6F8-B39F-4837-8DFE-95BFD9F1C925}"/>
              </a:ext>
            </a:extLst>
          </p:cNvPr>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0EC61B7-4A49-418B-BB4F-97A25AE59624}"/>
              </a:ext>
            </a:extLst>
          </p:cNvPr>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3377FF8C-1BFF-44BE-8909-346289F4F84D}" type="slidenum">
              <a:rPr lang="en-GB" smtClean="0"/>
              <a:t>‹#›</a:t>
            </a:fld>
            <a:endParaRPr lang="en-GB"/>
          </a:p>
        </p:txBody>
      </p:sp>
    </p:spTree>
    <p:extLst>
      <p:ext uri="{BB962C8B-B14F-4D97-AF65-F5344CB8AC3E}">
        <p14:creationId xmlns:p14="http://schemas.microsoft.com/office/powerpoint/2010/main" val="3457077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04866075-1A03-4FBB-BECF-FF2181E11454}" type="datetimeFigureOut">
              <a:rPr lang="en-GB" smtClean="0"/>
              <a:t>13/02/2026</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794BE546-8D08-489B-9009-ED7C459E10B5}" type="slidenum">
              <a:rPr lang="en-GB" smtClean="0"/>
              <a:t>‹#›</a:t>
            </a:fld>
            <a:endParaRPr lang="en-GB"/>
          </a:p>
        </p:txBody>
      </p:sp>
    </p:spTree>
    <p:extLst>
      <p:ext uri="{BB962C8B-B14F-4D97-AF65-F5344CB8AC3E}">
        <p14:creationId xmlns:p14="http://schemas.microsoft.com/office/powerpoint/2010/main" val="3237132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Running through the presentation we’ll touch on some of the (sometimes harsh) realities around Apprenticeship applications and giving you some examples of WQE students </a:t>
            </a:r>
          </a:p>
        </p:txBody>
      </p:sp>
      <p:sp>
        <p:nvSpPr>
          <p:cNvPr id="4" name="Slide Number Placeholder 3"/>
          <p:cNvSpPr>
            <a:spLocks noGrp="1"/>
          </p:cNvSpPr>
          <p:nvPr>
            <p:ph type="sldNum" sz="quarter" idx="5"/>
          </p:nvPr>
        </p:nvSpPr>
        <p:spPr/>
        <p:txBody>
          <a:bodyPr/>
          <a:lstStyle/>
          <a:p>
            <a:fld id="{794BE546-8D08-489B-9009-ED7C459E10B5}" type="slidenum">
              <a:rPr lang="en-GB" smtClean="0"/>
              <a:t>3</a:t>
            </a:fld>
            <a:endParaRPr lang="en-GB"/>
          </a:p>
        </p:txBody>
      </p:sp>
    </p:spTree>
    <p:extLst>
      <p:ext uri="{BB962C8B-B14F-4D97-AF65-F5344CB8AC3E}">
        <p14:creationId xmlns:p14="http://schemas.microsoft.com/office/powerpoint/2010/main" val="3072210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281249B-7AE1-415A-950C-E36F0CE5334E}" type="slidenum">
              <a:rPr lang="en-GB" smtClean="0"/>
              <a:t>4</a:t>
            </a:fld>
            <a:endParaRPr lang="en-GB"/>
          </a:p>
        </p:txBody>
      </p:sp>
    </p:spTree>
    <p:extLst>
      <p:ext uri="{BB962C8B-B14F-4D97-AF65-F5344CB8AC3E}">
        <p14:creationId xmlns:p14="http://schemas.microsoft.com/office/powerpoint/2010/main" val="2173596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also some Apprenticeships which go up to Level 7 which is equivalent to a Masters. </a:t>
            </a:r>
          </a:p>
          <a:p>
            <a:r>
              <a:rPr lang="en-GB" dirty="0"/>
              <a:t>In terms of the difference between Higher and Degree Apprenticeships – with a Degree Apprenticeship the qualification you gain is a degree, exactly the same as you would get if you went to University (although you will have a lot of work experience and no student debt).  With a Higher Apprenticeship – the qualification will be at University level and it might be a degree but it could also be a Foundation degree or (as often happens within accounting and finance) the professional qualifications students need to progress in that career for example in Tax or Audit (these are likely to go up to degree level and beyond)</a:t>
            </a:r>
          </a:p>
          <a:p>
            <a:r>
              <a:rPr lang="en-GB" dirty="0"/>
              <a:t>Make the point about Level 3 Apprenticeships – case study: Grace</a:t>
            </a:r>
          </a:p>
          <a:p>
            <a:endParaRPr lang="en-GB" dirty="0"/>
          </a:p>
        </p:txBody>
      </p:sp>
      <p:sp>
        <p:nvSpPr>
          <p:cNvPr id="4" name="Slide Number Placeholder 3"/>
          <p:cNvSpPr>
            <a:spLocks noGrp="1"/>
          </p:cNvSpPr>
          <p:nvPr>
            <p:ph type="sldNum" sz="quarter" idx="5"/>
          </p:nvPr>
        </p:nvSpPr>
        <p:spPr/>
        <p:txBody>
          <a:bodyPr/>
          <a:lstStyle/>
          <a:p>
            <a:fld id="{E281249B-7AE1-415A-950C-E36F0CE5334E}" type="slidenum">
              <a:rPr lang="en-GB" smtClean="0"/>
              <a:t>5</a:t>
            </a:fld>
            <a:endParaRPr lang="en-GB"/>
          </a:p>
        </p:txBody>
      </p:sp>
    </p:spTree>
    <p:extLst>
      <p:ext uri="{BB962C8B-B14F-4D97-AF65-F5344CB8AC3E}">
        <p14:creationId xmlns:p14="http://schemas.microsoft.com/office/powerpoint/2010/main" val="2137486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Whilst Apprenticeships are a growing area and we’re seeing lots more opportunities and sectors becoming available every year – there are still some careers/sectors where Apprenticeships are very rare for example architecture, art and design  and some branches of science and humanities.  There are also some careers where you need to go to University to qualify e.g. medicine, dentistry, physiotherapy, pharmacy, teaching, social work etc.  Very common sectors for Apprenticeships are business management, accounting and finance, engineering, technology and computer science, professional careers in construction (like quantity surveying) and logistics. </a:t>
            </a:r>
          </a:p>
          <a:p>
            <a:r>
              <a:rPr lang="en-GB" dirty="0"/>
              <a:t>Make the point about it being very important to consider a back up plan </a:t>
            </a:r>
          </a:p>
        </p:txBody>
      </p:sp>
      <p:sp>
        <p:nvSpPr>
          <p:cNvPr id="4" name="Slide Number Placeholder 3"/>
          <p:cNvSpPr>
            <a:spLocks noGrp="1"/>
          </p:cNvSpPr>
          <p:nvPr>
            <p:ph type="sldNum" sz="quarter" idx="5"/>
          </p:nvPr>
        </p:nvSpPr>
        <p:spPr/>
        <p:txBody>
          <a:bodyPr/>
          <a:lstStyle/>
          <a:p>
            <a:fld id="{E281249B-7AE1-415A-950C-E36F0CE5334E}" type="slidenum">
              <a:rPr lang="en-GB" smtClean="0"/>
              <a:t>6</a:t>
            </a:fld>
            <a:endParaRPr lang="en-GB"/>
          </a:p>
        </p:txBody>
      </p:sp>
    </p:spTree>
    <p:extLst>
      <p:ext uri="{BB962C8B-B14F-4D97-AF65-F5344CB8AC3E}">
        <p14:creationId xmlns:p14="http://schemas.microsoft.com/office/powerpoint/2010/main" val="375411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Importance of a back up</a:t>
            </a:r>
          </a:p>
        </p:txBody>
      </p:sp>
      <p:sp>
        <p:nvSpPr>
          <p:cNvPr id="4" name="Slide Number Placeholder 3"/>
          <p:cNvSpPr>
            <a:spLocks noGrp="1"/>
          </p:cNvSpPr>
          <p:nvPr>
            <p:ph type="sldNum" sz="quarter" idx="5"/>
          </p:nvPr>
        </p:nvSpPr>
        <p:spPr/>
        <p:txBody>
          <a:bodyPr/>
          <a:lstStyle/>
          <a:p>
            <a:fld id="{794BE546-8D08-489B-9009-ED7C459E10B5}" type="slidenum">
              <a:rPr lang="en-GB" smtClean="0"/>
              <a:t>7</a:t>
            </a:fld>
            <a:endParaRPr lang="en-GB"/>
          </a:p>
        </p:txBody>
      </p:sp>
    </p:spTree>
    <p:extLst>
      <p:ext uri="{BB962C8B-B14F-4D97-AF65-F5344CB8AC3E}">
        <p14:creationId xmlns:p14="http://schemas.microsoft.com/office/powerpoint/2010/main" val="1927491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of the companies that offer higher and degree level Apprenticeships </a:t>
            </a:r>
          </a:p>
          <a:p>
            <a:r>
              <a:rPr lang="en-GB" dirty="0"/>
              <a:t>Important to mention that it isn’t just about the big names – lots of smaller and medium sized companies also offer opportunities for students. Locally we’ve seen opportunities with law firms and accountants so it’s definitely worth keeping an eye on these too.  Sometimes they are less competitive than the larger companies and you’re still working towards the same qualification and getting similar experience.  Also mention Medical Doctor degree Apprenticeship and the Teaching Degree Apprenticeship </a:t>
            </a:r>
          </a:p>
        </p:txBody>
      </p:sp>
      <p:sp>
        <p:nvSpPr>
          <p:cNvPr id="4" name="Slide Number Placeholder 3"/>
          <p:cNvSpPr>
            <a:spLocks noGrp="1"/>
          </p:cNvSpPr>
          <p:nvPr>
            <p:ph type="sldNum" sz="quarter" idx="5"/>
          </p:nvPr>
        </p:nvSpPr>
        <p:spPr/>
        <p:txBody>
          <a:bodyPr/>
          <a:lstStyle/>
          <a:p>
            <a:fld id="{E281249B-7AE1-415A-950C-E36F0CE5334E}" type="slidenum">
              <a:rPr lang="en-GB" smtClean="0"/>
              <a:t>8</a:t>
            </a:fld>
            <a:endParaRPr lang="en-GB"/>
          </a:p>
        </p:txBody>
      </p:sp>
    </p:spTree>
    <p:extLst>
      <p:ext uri="{BB962C8B-B14F-4D97-AF65-F5344CB8AC3E}">
        <p14:creationId xmlns:p14="http://schemas.microsoft.com/office/powerpoint/2010/main" val="368240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apply for multiple opportunities </a:t>
            </a:r>
          </a:p>
          <a:p>
            <a:r>
              <a:rPr lang="en-GB" dirty="0"/>
              <a:t>Can take months and is hard work </a:t>
            </a:r>
          </a:p>
          <a:p>
            <a:r>
              <a:rPr lang="en-GB" dirty="0"/>
              <a:t>It’s tough – can be rejected at any stage.   Also can close at any time</a:t>
            </a:r>
          </a:p>
          <a:p>
            <a:r>
              <a:rPr lang="en-GB" dirty="0"/>
              <a:t>This is the process for higher and degree opportunities – for Level 3 simpler</a:t>
            </a:r>
          </a:p>
        </p:txBody>
      </p:sp>
      <p:sp>
        <p:nvSpPr>
          <p:cNvPr id="4" name="Slide Number Placeholder 3"/>
          <p:cNvSpPr>
            <a:spLocks noGrp="1"/>
          </p:cNvSpPr>
          <p:nvPr>
            <p:ph type="sldNum" sz="quarter" idx="5"/>
          </p:nvPr>
        </p:nvSpPr>
        <p:spPr/>
        <p:txBody>
          <a:bodyPr/>
          <a:lstStyle/>
          <a:p>
            <a:fld id="{794BE546-8D08-489B-9009-ED7C459E10B5}" type="slidenum">
              <a:rPr lang="en-GB" smtClean="0"/>
              <a:t>13</a:t>
            </a:fld>
            <a:endParaRPr lang="en-GB"/>
          </a:p>
        </p:txBody>
      </p:sp>
    </p:spTree>
    <p:extLst>
      <p:ext uri="{BB962C8B-B14F-4D97-AF65-F5344CB8AC3E}">
        <p14:creationId xmlns:p14="http://schemas.microsoft.com/office/powerpoint/2010/main" val="1597601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81249B-7AE1-415A-950C-E36F0CE5334E}" type="slidenum">
              <a:rPr lang="en-GB" smtClean="0"/>
              <a:t>14</a:t>
            </a:fld>
            <a:endParaRPr lang="en-GB"/>
          </a:p>
        </p:txBody>
      </p:sp>
    </p:spTree>
    <p:extLst>
      <p:ext uri="{BB962C8B-B14F-4D97-AF65-F5344CB8AC3E}">
        <p14:creationId xmlns:p14="http://schemas.microsoft.com/office/powerpoint/2010/main" val="570324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really all about the employability skills – this is what employers are going to be looking for and measuring in any assessments.  They do understand that students are only just leaving College and understand they may not have lots of experience but they will be looking for students to have the potential to develop these skills. </a:t>
            </a:r>
          </a:p>
        </p:txBody>
      </p:sp>
      <p:sp>
        <p:nvSpPr>
          <p:cNvPr id="4" name="Slide Number Placeholder 3"/>
          <p:cNvSpPr>
            <a:spLocks noGrp="1"/>
          </p:cNvSpPr>
          <p:nvPr>
            <p:ph type="sldNum" sz="quarter" idx="5"/>
          </p:nvPr>
        </p:nvSpPr>
        <p:spPr/>
        <p:txBody>
          <a:bodyPr/>
          <a:lstStyle/>
          <a:p>
            <a:fld id="{E281249B-7AE1-415A-950C-E36F0CE5334E}" type="slidenum">
              <a:rPr lang="en-GB" smtClean="0"/>
              <a:t>15</a:t>
            </a:fld>
            <a:endParaRPr lang="en-GB"/>
          </a:p>
        </p:txBody>
      </p:sp>
    </p:spTree>
    <p:extLst>
      <p:ext uri="{BB962C8B-B14F-4D97-AF65-F5344CB8AC3E}">
        <p14:creationId xmlns:p14="http://schemas.microsoft.com/office/powerpoint/2010/main" val="305117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really all about the employability skills – this is what employers are going to be looking for and measuring in any assessments.  They do understand that students are only just leaving College and understand they may not have lots of experience but they will be looking for students to have the potential to develop these skills. </a:t>
            </a:r>
          </a:p>
        </p:txBody>
      </p:sp>
      <p:sp>
        <p:nvSpPr>
          <p:cNvPr id="4" name="Slide Number Placeholder 3"/>
          <p:cNvSpPr>
            <a:spLocks noGrp="1"/>
          </p:cNvSpPr>
          <p:nvPr>
            <p:ph type="sldNum" sz="quarter" idx="5"/>
          </p:nvPr>
        </p:nvSpPr>
        <p:spPr/>
        <p:txBody>
          <a:bodyPr/>
          <a:lstStyle/>
          <a:p>
            <a:fld id="{E281249B-7AE1-415A-950C-E36F0CE5334E}" type="slidenum">
              <a:rPr lang="en-GB" smtClean="0"/>
              <a:t>17</a:t>
            </a:fld>
            <a:endParaRPr lang="en-GB"/>
          </a:p>
        </p:txBody>
      </p:sp>
    </p:spTree>
    <p:extLst>
      <p:ext uri="{BB962C8B-B14F-4D97-AF65-F5344CB8AC3E}">
        <p14:creationId xmlns:p14="http://schemas.microsoft.com/office/powerpoint/2010/main" val="2526278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really all about the employability skills – this is what employers are going to be looking for and measuring in any assessments.  They do understand that students are only just leaving College and understand they may not have lots of experience but they will be looking for students to have the potential to develop these skills. </a:t>
            </a:r>
          </a:p>
        </p:txBody>
      </p:sp>
      <p:sp>
        <p:nvSpPr>
          <p:cNvPr id="4" name="Slide Number Placeholder 3"/>
          <p:cNvSpPr>
            <a:spLocks noGrp="1"/>
          </p:cNvSpPr>
          <p:nvPr>
            <p:ph type="sldNum" sz="quarter" idx="5"/>
          </p:nvPr>
        </p:nvSpPr>
        <p:spPr/>
        <p:txBody>
          <a:bodyPr/>
          <a:lstStyle/>
          <a:p>
            <a:fld id="{E281249B-7AE1-415A-950C-E36F0CE5334E}" type="slidenum">
              <a:rPr lang="en-GB" smtClean="0"/>
              <a:t>18</a:t>
            </a:fld>
            <a:endParaRPr lang="en-GB"/>
          </a:p>
        </p:txBody>
      </p:sp>
    </p:spTree>
    <p:extLst>
      <p:ext uri="{BB962C8B-B14F-4D97-AF65-F5344CB8AC3E}">
        <p14:creationId xmlns:p14="http://schemas.microsoft.com/office/powerpoint/2010/main" val="1428876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B052-DA3B-4A73-BDA1-59182D6DEA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201639-960C-46B7-B7BF-7FE8AE9245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8C853C3-A8EB-4DBB-8A3E-9B2545A8A709}"/>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5" name="Footer Placeholder 4">
            <a:extLst>
              <a:ext uri="{FF2B5EF4-FFF2-40B4-BE49-F238E27FC236}">
                <a16:creationId xmlns:a16="http://schemas.microsoft.com/office/drawing/2014/main" id="{0A14BAAE-68AF-4B69-AA0F-187E7EC9BB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6E811A-7502-4EFC-849F-456EB0C74A7B}"/>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414423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C5C3-BE4F-4C72-9724-CC900A8151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3DF50F-DAF0-489B-B90F-55688087F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A1E1C9-9EF7-418D-9428-2B8B4BC1BFAB}"/>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5" name="Footer Placeholder 4">
            <a:extLst>
              <a:ext uri="{FF2B5EF4-FFF2-40B4-BE49-F238E27FC236}">
                <a16:creationId xmlns:a16="http://schemas.microsoft.com/office/drawing/2014/main" id="{F7E86A6C-EF3F-41B5-BF5E-70E2DC7BDE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9FF8D3-2869-428A-8BFB-59C695CE6BC5}"/>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382166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2DFA1-936B-4D71-88A3-5078D9551F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CC13CA-9CF8-41FF-9D7F-F1AD73282F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2A7B0-0EA9-4230-93CF-98BC058DFDDD}"/>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5" name="Footer Placeholder 4">
            <a:extLst>
              <a:ext uri="{FF2B5EF4-FFF2-40B4-BE49-F238E27FC236}">
                <a16:creationId xmlns:a16="http://schemas.microsoft.com/office/drawing/2014/main" id="{5F3BB736-118C-4CB5-8770-AA2C21A8AB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3ED6B9-60D7-40FC-9E59-286B0F656386}"/>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46293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013A-556B-4C05-B6C6-A97EE3C712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004236-258A-48F1-88AD-6598E9BACF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B701F5-0C35-469C-AAC0-25D998E9E1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FB7C8E0-AB9C-4F92-B78F-AB4572E2AE99}"/>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6" name="Footer Placeholder 5">
            <a:extLst>
              <a:ext uri="{FF2B5EF4-FFF2-40B4-BE49-F238E27FC236}">
                <a16:creationId xmlns:a16="http://schemas.microsoft.com/office/drawing/2014/main" id="{8C519831-1EED-4A2A-97AB-644A8574D1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E3AC95-AF79-4C1F-8F80-9825405585CE}"/>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2984406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4DC3D-7F96-4C92-807A-77A20F3A39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62CB61-61D7-4ADA-B528-DA68CAFFD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467BA1-E35A-4F33-90B4-DA9164B958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61FE9B9-AA6F-4354-B114-70754190BB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F50C62-97E9-4D97-AEC9-080B55534D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7AFF185-51A3-4285-B0BB-A3F98709003F}"/>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8" name="Footer Placeholder 7">
            <a:extLst>
              <a:ext uri="{FF2B5EF4-FFF2-40B4-BE49-F238E27FC236}">
                <a16:creationId xmlns:a16="http://schemas.microsoft.com/office/drawing/2014/main" id="{B638E98E-C71A-4877-A54D-9B71923F71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44C915B-E767-4C73-A072-732DA5423359}"/>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2635400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E640C-D1EB-4F4D-8795-DAA785EA77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4A5A5B4-BB19-42A8-BE73-72AD256037D1}"/>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4" name="Footer Placeholder 3">
            <a:extLst>
              <a:ext uri="{FF2B5EF4-FFF2-40B4-BE49-F238E27FC236}">
                <a16:creationId xmlns:a16="http://schemas.microsoft.com/office/drawing/2014/main" id="{E8FCAE0E-6871-4ABA-B0E5-A0CAF37024B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6A4FEC-2A88-4538-B856-1858C820F1ED}"/>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2211669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45BCD6-128C-40B3-87A6-591F7263D11F}"/>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3" name="Footer Placeholder 2">
            <a:extLst>
              <a:ext uri="{FF2B5EF4-FFF2-40B4-BE49-F238E27FC236}">
                <a16:creationId xmlns:a16="http://schemas.microsoft.com/office/drawing/2014/main" id="{B5D669F7-FDCC-4D3F-838C-ABBD93E5A7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0F107BD-9764-4581-A32F-79B25B2698A9}"/>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3992778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1CB7-570D-4F19-A993-9F13575DF7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F4EBB5F-16C4-4A29-8F1F-1024028E0E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FB1E7BA-5A35-4B8B-9E9F-AB5C5447E9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689104-0E04-4BC0-B3B2-CC83F83DDFA6}"/>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6" name="Footer Placeholder 5">
            <a:extLst>
              <a:ext uri="{FF2B5EF4-FFF2-40B4-BE49-F238E27FC236}">
                <a16:creationId xmlns:a16="http://schemas.microsoft.com/office/drawing/2014/main" id="{A7DC8B49-67D8-4033-9615-AC84844635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D8F399-71E2-41BA-A711-AF1E69528019}"/>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2071483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AF956-8B54-4EE9-9B3E-99A30D4D3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19F0968-8026-4213-B1F6-6BDC04B47B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C2D29A8-1B6B-4F42-82CB-7254E117C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9BCF60-ACD3-48BF-A190-A5E3849049EF}"/>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6" name="Footer Placeholder 5">
            <a:extLst>
              <a:ext uri="{FF2B5EF4-FFF2-40B4-BE49-F238E27FC236}">
                <a16:creationId xmlns:a16="http://schemas.microsoft.com/office/drawing/2014/main" id="{265F3F04-AA64-4EBF-B91A-A451571D56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0F5A3C-307B-4143-A89B-2D50B1C55D30}"/>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371187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1223-7C80-4637-8746-57CB4757D64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CE55F1-52DC-45BC-9B4A-A50D9844C9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5633C4-FD86-42CD-84BD-76054CD0879D}"/>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5" name="Footer Placeholder 4">
            <a:extLst>
              <a:ext uri="{FF2B5EF4-FFF2-40B4-BE49-F238E27FC236}">
                <a16:creationId xmlns:a16="http://schemas.microsoft.com/office/drawing/2014/main" id="{C97BDBFD-BABB-4B07-A2B6-D5014BF5B7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EE654E-C03D-4747-B997-23338D77273F}"/>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2851824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F88ECE-8F58-4788-979F-37023004F1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D02798-0FD8-415C-BD01-E0804EFFD7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B337A3-B168-44FE-8E8B-E9EDDC451B0F}"/>
              </a:ext>
            </a:extLst>
          </p:cNvPr>
          <p:cNvSpPr>
            <a:spLocks noGrp="1"/>
          </p:cNvSpPr>
          <p:nvPr>
            <p:ph type="dt" sz="half" idx="10"/>
          </p:nvPr>
        </p:nvSpPr>
        <p:spPr/>
        <p:txBody>
          <a:bodyPr/>
          <a:lstStyle/>
          <a:p>
            <a:fld id="{FA6D347E-CDB7-41E2-8970-5A636BD94C15}" type="datetimeFigureOut">
              <a:rPr lang="en-GB" smtClean="0"/>
              <a:t>13/02/2026</a:t>
            </a:fld>
            <a:endParaRPr lang="en-GB"/>
          </a:p>
        </p:txBody>
      </p:sp>
      <p:sp>
        <p:nvSpPr>
          <p:cNvPr id="5" name="Footer Placeholder 4">
            <a:extLst>
              <a:ext uri="{FF2B5EF4-FFF2-40B4-BE49-F238E27FC236}">
                <a16:creationId xmlns:a16="http://schemas.microsoft.com/office/drawing/2014/main" id="{CC5A847A-29F9-4A0B-94C9-E9F0ABF4B5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50EFF9-9A60-4E10-AD23-7895C1C5E027}"/>
              </a:ext>
            </a:extLst>
          </p:cNvPr>
          <p:cNvSpPr>
            <a:spLocks noGrp="1"/>
          </p:cNvSpPr>
          <p:nvPr>
            <p:ph type="sldNum" sz="quarter" idx="12"/>
          </p:nvPr>
        </p:nvSpPr>
        <p:spPr/>
        <p:txBody>
          <a:bodyPr/>
          <a:lstStyle/>
          <a:p>
            <a:fld id="{831846FB-CEEC-45D6-AA9E-700AE7ECB1EF}" type="slidenum">
              <a:rPr lang="en-GB" smtClean="0"/>
              <a:t>‹#›</a:t>
            </a:fld>
            <a:endParaRPr lang="en-GB"/>
          </a:p>
        </p:txBody>
      </p:sp>
    </p:spTree>
    <p:extLst>
      <p:ext uri="{BB962C8B-B14F-4D97-AF65-F5344CB8AC3E}">
        <p14:creationId xmlns:p14="http://schemas.microsoft.com/office/powerpoint/2010/main" val="68193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804479-56B4-4E04-AEAD-BE0EEA5A91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CBF779-19E7-42D2-AD07-970A9C6270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5339EE-8692-4824-83FB-905169AD65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D347E-CDB7-41E2-8970-5A636BD94C15}" type="datetimeFigureOut">
              <a:rPr lang="en-GB" smtClean="0"/>
              <a:t>13/02/2026</a:t>
            </a:fld>
            <a:endParaRPr lang="en-GB"/>
          </a:p>
        </p:txBody>
      </p:sp>
      <p:sp>
        <p:nvSpPr>
          <p:cNvPr id="5" name="Footer Placeholder 4">
            <a:extLst>
              <a:ext uri="{FF2B5EF4-FFF2-40B4-BE49-F238E27FC236}">
                <a16:creationId xmlns:a16="http://schemas.microsoft.com/office/drawing/2014/main" id="{E60CE21B-E392-4F87-B95F-2EDEA1A9E3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AFEFEC6-386A-497D-BD13-D907E810C4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846FB-CEEC-45D6-AA9E-700AE7ECB1EF}" type="slidenum">
              <a:rPr lang="en-GB" smtClean="0"/>
              <a:t>‹#›</a:t>
            </a:fld>
            <a:endParaRPr lang="en-GB"/>
          </a:p>
        </p:txBody>
      </p:sp>
    </p:spTree>
    <p:extLst>
      <p:ext uri="{BB962C8B-B14F-4D97-AF65-F5344CB8AC3E}">
        <p14:creationId xmlns:p14="http://schemas.microsoft.com/office/powerpoint/2010/main" val="3643309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1.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notesSlide" Target="../notesSlides/notesSlide6.xml"/><Relationship Id="rId16" Type="http://schemas.openxmlformats.org/officeDocument/2006/relationships/image" Target="../media/image1.png"/><Relationship Id="rId20"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2.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hyperlink" Target="https://www.getmyfirstjob.co.uk/" TargetMode="External"/><Relationship Id="rId13" Type="http://schemas.openxmlformats.org/officeDocument/2006/relationships/hyperlink" Target="https://www.amazingapprenticeships.com/wp-content/uploads/2026/01/Higher-and-Degree-Listing-January-2026.pdf" TargetMode="External"/><Relationship Id="rId3" Type="http://schemas.openxmlformats.org/officeDocument/2006/relationships/hyperlink" Target="https://notgoingtouni.co.uk/" TargetMode="External"/><Relationship Id="rId7" Type="http://schemas.openxmlformats.org/officeDocument/2006/relationships/hyperlink" Target="https://pathwayctm.com/" TargetMode="External"/><Relationship Id="rId12" Type="http://schemas.openxmlformats.org/officeDocument/2006/relationships/hyperlink" Target="https://www.amazingapprenticeships.co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allaboutschoolleavers.co.uk/jobs/school-leaver-programmes" TargetMode="External"/><Relationship Id="rId11" Type="http://schemas.openxmlformats.org/officeDocument/2006/relationships/hyperlink" Target="https://www.ratemyapprenticeship.co.uk/" TargetMode="External"/><Relationship Id="rId5" Type="http://schemas.openxmlformats.org/officeDocument/2006/relationships/hyperlink" Target="https://www.milkround.com/jobs/school-or-college-leaver-schemes/apprenticeships" TargetMode="External"/><Relationship Id="rId15" Type="http://schemas.openxmlformats.org/officeDocument/2006/relationships/image" Target="../media/image25.png"/><Relationship Id="rId10" Type="http://schemas.openxmlformats.org/officeDocument/2006/relationships/hyperlink" Target="http://www.ucas.com/" TargetMode="External"/><Relationship Id="rId4" Type="http://schemas.openxmlformats.org/officeDocument/2006/relationships/hyperlink" Target="https://www.gov.uk/apply-apprenticeship" TargetMode="External"/><Relationship Id="rId9" Type="http://schemas.openxmlformats.org/officeDocument/2006/relationships/hyperlink" Target="https://apprenticeshipguide.co.uk/" TargetMode="External"/><Relationship Id="rId1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about:blan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hyperlink" Target="https://young-professionals.uk/" TargetMode="External"/><Relationship Id="rId13" Type="http://schemas.openxmlformats.org/officeDocument/2006/relationships/hyperlink" Target="https://www.ucas.com/parents-signup?utm_source=Adviser+News&amp;utm_medium=Email&amp;utm_campaign=Parent+Signup+Block" TargetMode="External"/><Relationship Id="rId3" Type="http://schemas.openxmlformats.org/officeDocument/2006/relationships/image" Target="../media/image25.png"/><Relationship Id="rId7" Type="http://schemas.openxmlformats.org/officeDocument/2006/relationships/hyperlink" Target="https://www.springpod.com/" TargetMode="External"/><Relationship Id="rId12" Type="http://schemas.openxmlformats.org/officeDocument/2006/relationships/hyperlink" Target="https://trainees.grantthornton.co.uk/our-programmes/ignite-work-experience/"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sixthformersguide.co.uk/" TargetMode="External"/><Relationship Id="rId11" Type="http://schemas.openxmlformats.org/officeDocument/2006/relationships/hyperlink" Target="https://www.deloitte.com/uk/en/careers/early-careers/early-careers-programmes.html" TargetMode="External"/><Relationship Id="rId5" Type="http://schemas.openxmlformats.org/officeDocument/2006/relationships/hyperlink" Target="https://pathwayctm.com/" TargetMode="External"/><Relationship Id="rId15" Type="http://schemas.openxmlformats.org/officeDocument/2006/relationships/hyperlink" Target="https://www.theparentsguideto.co.uk/nationalapprenticeshipweek" TargetMode="External"/><Relationship Id="rId10" Type="http://schemas.openxmlformats.org/officeDocument/2006/relationships/hyperlink" Target="https://www.pwc.co.uk/careers/early-careers/our-programmes/insight-weeks.html" TargetMode="External"/><Relationship Id="rId4" Type="http://schemas.openxmlformats.org/officeDocument/2006/relationships/hyperlink" Target="https://www.ucas.com/careers-advice/virtual-work-experiences" TargetMode="External"/><Relationship Id="rId9" Type="http://schemas.openxmlformats.org/officeDocument/2006/relationships/hyperlink" Target="https://www.futuresforall.org/" TargetMode="External"/><Relationship Id="rId14" Type="http://schemas.openxmlformats.org/officeDocument/2006/relationships/hyperlink" Target="https://share.hsforms.com/2vxkQZV1gT-CbOUPwpHKZ1Q20xrc?utm_campaign=Careers%20Advisers&amp;utm_medium=email&amp;_hsenc=p2ANqtz-8fprrc3MseGVxU_-uW06KxQ6Htofa3YVnTcnvORvEpvox3j8ByOHhf1bwG9LrII06T6zg4gtB53rsycGpEwsFVx9z1ZA&amp;_hsmi=402228604&amp;utm_content=402228604&amp;utm_source=hs_emai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utlook.office365.com/book/CareersBookingswqeacuk@wqe.ac.uk/"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hyperlink" Target="mailto:careers@wqe.ac.uk"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7472"/>
            <a:ext cx="4475140"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rgbClr val="3D5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7716860" y="5029834"/>
            <a:ext cx="4475140"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FBB3F50-A6FF-42B0-84C2-7AB9A8DE142D}"/>
              </a:ext>
            </a:extLst>
          </p:cNvPr>
          <p:cNvPicPr>
            <a:picLocks noChangeAspect="1"/>
          </p:cNvPicPr>
          <p:nvPr/>
        </p:nvPicPr>
        <p:blipFill>
          <a:blip r:embed="rId2"/>
          <a:stretch>
            <a:fillRect/>
          </a:stretch>
        </p:blipFill>
        <p:spPr>
          <a:xfrm>
            <a:off x="0" y="0"/>
            <a:ext cx="12192000" cy="347472"/>
          </a:xfrm>
          <a:prstGeom prst="rect">
            <a:avLst/>
          </a:prstGeom>
        </p:spPr>
      </p:pic>
      <p:sp>
        <p:nvSpPr>
          <p:cNvPr id="12" name="TextBox 11">
            <a:extLst>
              <a:ext uri="{FF2B5EF4-FFF2-40B4-BE49-F238E27FC236}">
                <a16:creationId xmlns:a16="http://schemas.microsoft.com/office/drawing/2014/main" id="{0641C550-A87F-4D8E-98B2-F6596FBE5E4B}"/>
              </a:ext>
            </a:extLst>
          </p:cNvPr>
          <p:cNvSpPr txBox="1"/>
          <p:nvPr/>
        </p:nvSpPr>
        <p:spPr>
          <a:xfrm>
            <a:off x="182881" y="2687957"/>
            <a:ext cx="10469880" cy="3785652"/>
          </a:xfrm>
          <a:prstGeom prst="rect">
            <a:avLst/>
          </a:prstGeom>
          <a:noFill/>
        </p:spPr>
        <p:txBody>
          <a:bodyPr wrap="square" rtlCol="0">
            <a:spAutoFit/>
          </a:bodyPr>
          <a:lstStyle/>
          <a:p>
            <a:r>
              <a:rPr lang="en-GB" sz="6000" b="1" dirty="0">
                <a:latin typeface="Arial" panose="020B0604020202020204" pitchFamily="34" charset="0"/>
                <a:cs typeface="Arial" panose="020B0604020202020204" pitchFamily="34" charset="0"/>
              </a:rPr>
              <a:t>WELCOME TO ALL ABOUT APPRENTICESHIPS</a:t>
            </a:r>
          </a:p>
          <a:p>
            <a:r>
              <a:rPr lang="en-GB" sz="6000" b="1" dirty="0">
                <a:latin typeface="Arial" panose="020B0604020202020204" pitchFamily="34" charset="0"/>
                <a:cs typeface="Arial" panose="020B0604020202020204" pitchFamily="34" charset="0"/>
              </a:rPr>
              <a:t>The session will start  </a:t>
            </a:r>
          </a:p>
          <a:p>
            <a:r>
              <a:rPr lang="en-GB" sz="6000" b="1" dirty="0">
                <a:latin typeface="Arial" panose="020B0604020202020204" pitchFamily="34" charset="0"/>
                <a:cs typeface="Arial" panose="020B0604020202020204" pitchFamily="34" charset="0"/>
              </a:rPr>
              <a:t> at 5.30 pm</a:t>
            </a:r>
          </a:p>
        </p:txBody>
      </p:sp>
      <p:sp>
        <p:nvSpPr>
          <p:cNvPr id="13" name="TextBox 12">
            <a:extLst>
              <a:ext uri="{FF2B5EF4-FFF2-40B4-BE49-F238E27FC236}">
                <a16:creationId xmlns:a16="http://schemas.microsoft.com/office/drawing/2014/main" id="{0A8704E4-CCB9-4E3A-9F7C-4030527C4BCA}"/>
              </a:ext>
            </a:extLst>
          </p:cNvPr>
          <p:cNvSpPr txBox="1"/>
          <p:nvPr/>
        </p:nvSpPr>
        <p:spPr>
          <a:xfrm>
            <a:off x="3994093" y="749192"/>
            <a:ext cx="8587409" cy="1323439"/>
          </a:xfrm>
          <a:prstGeom prst="rect">
            <a:avLst/>
          </a:prstGeom>
          <a:noFill/>
        </p:spPr>
        <p:txBody>
          <a:bodyPr wrap="square" lIns="91440" tIns="45720" rIns="91440" bIns="45720" rtlCol="0" anchor="t">
            <a:spAutoFit/>
          </a:bodyPr>
          <a:lstStyle/>
          <a:p>
            <a:pPr algn="ctr"/>
            <a:r>
              <a:rPr lang="en-GB" sz="4000" b="1" dirty="0">
                <a:solidFill>
                  <a:srgbClr val="CC0064"/>
                </a:solidFill>
                <a:latin typeface="Arial"/>
                <a:cs typeface="Arial"/>
              </a:rPr>
              <a:t>WQE Events</a:t>
            </a:r>
          </a:p>
          <a:p>
            <a:pPr algn="ctr"/>
            <a:r>
              <a:rPr lang="en-GB" sz="4000" dirty="0">
                <a:solidFill>
                  <a:srgbClr val="CC0064"/>
                </a:solidFill>
                <a:latin typeface="Arial"/>
                <a:cs typeface="Arial"/>
              </a:rPr>
              <a:t>Spring term 2026</a:t>
            </a:r>
          </a:p>
        </p:txBody>
      </p:sp>
      <p:sp>
        <p:nvSpPr>
          <p:cNvPr id="5" name="TextBox 4">
            <a:extLst>
              <a:ext uri="{FF2B5EF4-FFF2-40B4-BE49-F238E27FC236}">
                <a16:creationId xmlns:a16="http://schemas.microsoft.com/office/drawing/2014/main" id="{07221634-907C-BA2D-E8EE-C833E19E564F}"/>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pic>
        <p:nvPicPr>
          <p:cNvPr id="2" name="Picture 1" descr="Using the apprenticeship brand - GOV.UK">
            <a:extLst>
              <a:ext uri="{FF2B5EF4-FFF2-40B4-BE49-F238E27FC236}">
                <a16:creationId xmlns:a16="http://schemas.microsoft.com/office/drawing/2014/main" id="{7656BEED-4417-205C-152B-D243A991A67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0181" y="583915"/>
            <a:ext cx="3233495" cy="12070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en Is National Apprenticeship Week 2026?">
            <a:extLst>
              <a:ext uri="{FF2B5EF4-FFF2-40B4-BE49-F238E27FC236}">
                <a16:creationId xmlns:a16="http://schemas.microsoft.com/office/drawing/2014/main" id="{1A77473E-24F0-2BA2-C829-B3507F352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8017" y="5632703"/>
            <a:ext cx="3276828" cy="110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149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7472"/>
            <a:ext cx="4475140"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rgbClr val="3D5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7716860" y="5029834"/>
            <a:ext cx="4475140"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FBB3F50-A6FF-42B0-84C2-7AB9A8DE142D}"/>
              </a:ext>
            </a:extLst>
          </p:cNvPr>
          <p:cNvPicPr>
            <a:picLocks noChangeAspect="1"/>
          </p:cNvPicPr>
          <p:nvPr/>
        </p:nvPicPr>
        <p:blipFill>
          <a:blip r:embed="rId2"/>
          <a:stretch>
            <a:fillRect/>
          </a:stretch>
        </p:blipFill>
        <p:spPr>
          <a:xfrm>
            <a:off x="0" y="0"/>
            <a:ext cx="12192000" cy="347472"/>
          </a:xfrm>
          <a:prstGeom prst="rect">
            <a:avLst/>
          </a:prstGeom>
        </p:spPr>
      </p:pic>
      <p:sp>
        <p:nvSpPr>
          <p:cNvPr id="12" name="TextBox 11">
            <a:extLst>
              <a:ext uri="{FF2B5EF4-FFF2-40B4-BE49-F238E27FC236}">
                <a16:creationId xmlns:a16="http://schemas.microsoft.com/office/drawing/2014/main" id="{0641C550-A87F-4D8E-98B2-F6596FBE5E4B}"/>
              </a:ext>
            </a:extLst>
          </p:cNvPr>
          <p:cNvSpPr txBox="1"/>
          <p:nvPr/>
        </p:nvSpPr>
        <p:spPr>
          <a:xfrm>
            <a:off x="1061048" y="2687957"/>
            <a:ext cx="10176795" cy="1993013"/>
          </a:xfrm>
          <a:prstGeom prst="rect">
            <a:avLst/>
          </a:prstGeom>
          <a:noFill/>
        </p:spPr>
        <p:txBody>
          <a:bodyPr wrap="square" rtlCol="0">
            <a:spAutoFit/>
          </a:bodyPr>
          <a:lstStyle/>
          <a:p>
            <a:r>
              <a:rPr lang="en-GB" sz="6000" b="1" dirty="0">
                <a:latin typeface="Arial" panose="020B0604020202020204" pitchFamily="34" charset="0"/>
                <a:cs typeface="Arial" panose="020B0604020202020204" pitchFamily="34" charset="0"/>
              </a:rPr>
              <a:t>ALL ABOUT APPRENTICESHIPS</a:t>
            </a:r>
          </a:p>
        </p:txBody>
      </p:sp>
      <p:sp>
        <p:nvSpPr>
          <p:cNvPr id="13" name="TextBox 12">
            <a:extLst>
              <a:ext uri="{FF2B5EF4-FFF2-40B4-BE49-F238E27FC236}">
                <a16:creationId xmlns:a16="http://schemas.microsoft.com/office/drawing/2014/main" id="{0A8704E4-CCB9-4E3A-9F7C-4030527C4BCA}"/>
              </a:ext>
            </a:extLst>
          </p:cNvPr>
          <p:cNvSpPr txBox="1"/>
          <p:nvPr/>
        </p:nvSpPr>
        <p:spPr>
          <a:xfrm>
            <a:off x="3994093" y="749192"/>
            <a:ext cx="8587409" cy="1323439"/>
          </a:xfrm>
          <a:prstGeom prst="rect">
            <a:avLst/>
          </a:prstGeom>
          <a:noFill/>
        </p:spPr>
        <p:txBody>
          <a:bodyPr wrap="square" lIns="91440" tIns="45720" rIns="91440" bIns="45720" rtlCol="0" anchor="t">
            <a:spAutoFit/>
          </a:bodyPr>
          <a:lstStyle/>
          <a:p>
            <a:pPr algn="ctr"/>
            <a:r>
              <a:rPr lang="en-GB" sz="4000" b="1" dirty="0">
                <a:solidFill>
                  <a:srgbClr val="CC0064"/>
                </a:solidFill>
                <a:latin typeface="Arial"/>
                <a:cs typeface="Arial"/>
              </a:rPr>
              <a:t>WQE Events</a:t>
            </a:r>
          </a:p>
          <a:p>
            <a:pPr algn="ctr"/>
            <a:r>
              <a:rPr lang="en-GB" sz="4000" dirty="0">
                <a:solidFill>
                  <a:srgbClr val="CC0064"/>
                </a:solidFill>
                <a:latin typeface="Arial"/>
                <a:cs typeface="Arial"/>
              </a:rPr>
              <a:t>Spring term 2026</a:t>
            </a:r>
          </a:p>
        </p:txBody>
      </p:sp>
      <p:sp>
        <p:nvSpPr>
          <p:cNvPr id="2" name="TextBox 1">
            <a:extLst>
              <a:ext uri="{FF2B5EF4-FFF2-40B4-BE49-F238E27FC236}">
                <a16:creationId xmlns:a16="http://schemas.microsoft.com/office/drawing/2014/main" id="{A23A8B4F-2107-069A-6ED5-D2F302760438}"/>
              </a:ext>
            </a:extLst>
          </p:cNvPr>
          <p:cNvSpPr txBox="1"/>
          <p:nvPr/>
        </p:nvSpPr>
        <p:spPr>
          <a:xfrm>
            <a:off x="1061048" y="5065760"/>
            <a:ext cx="5531776" cy="1354217"/>
          </a:xfrm>
          <a:prstGeom prst="rect">
            <a:avLst/>
          </a:prstGeom>
          <a:noFill/>
        </p:spPr>
        <p:txBody>
          <a:bodyPr wrap="square" lIns="91440" tIns="45720" rIns="91440" bIns="45720" rtlCol="0" anchor="t">
            <a:spAutoFit/>
          </a:bodyPr>
          <a:lstStyle/>
          <a:p>
            <a:r>
              <a:rPr lang="en-GB" sz="3200" dirty="0">
                <a:latin typeface="Arial"/>
                <a:cs typeface="Arial"/>
              </a:rPr>
              <a:t>Kate O’Farrell</a:t>
            </a:r>
          </a:p>
          <a:p>
            <a:r>
              <a:rPr lang="en-GB" sz="3200" dirty="0">
                <a:latin typeface="Arial"/>
                <a:cs typeface="Arial"/>
              </a:rPr>
              <a:t>Careers Education Manager </a:t>
            </a:r>
          </a:p>
          <a:p>
            <a:endParaRPr lang="en-GB" dirty="0"/>
          </a:p>
        </p:txBody>
      </p:sp>
      <p:sp>
        <p:nvSpPr>
          <p:cNvPr id="5" name="TextBox 4">
            <a:extLst>
              <a:ext uri="{FF2B5EF4-FFF2-40B4-BE49-F238E27FC236}">
                <a16:creationId xmlns:a16="http://schemas.microsoft.com/office/drawing/2014/main" id="{07221634-907C-BA2D-E8EE-C833E19E564F}"/>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pic>
        <p:nvPicPr>
          <p:cNvPr id="3" name="Picture 2" descr="Using the apprenticeship brand - GOV.UK">
            <a:extLst>
              <a:ext uri="{FF2B5EF4-FFF2-40B4-BE49-F238E27FC236}">
                <a16:creationId xmlns:a16="http://schemas.microsoft.com/office/drawing/2014/main" id="{9D181F0B-D2E2-4426-4631-585BE251AAD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0181" y="583915"/>
            <a:ext cx="3233495" cy="120705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en Is National Apprenticeship Week 2026?">
            <a:extLst>
              <a:ext uri="{FF2B5EF4-FFF2-40B4-BE49-F238E27FC236}">
                <a16:creationId xmlns:a16="http://schemas.microsoft.com/office/drawing/2014/main" id="{68B5F3E6-1078-5989-D621-3AF4B1BC6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3425" y="5565376"/>
            <a:ext cx="3276828" cy="110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810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F92B50-BF7A-4D66-86B6-6EAE83912C6D}"/>
              </a:ext>
            </a:extLst>
          </p:cNvPr>
          <p:cNvPicPr>
            <a:picLocks noChangeAspect="1"/>
          </p:cNvPicPr>
          <p:nvPr/>
        </p:nvPicPr>
        <p:blipFill>
          <a:blip r:embed="rId3"/>
          <a:stretch>
            <a:fillRect/>
          </a:stretch>
        </p:blipFill>
        <p:spPr>
          <a:xfrm>
            <a:off x="0" y="0"/>
            <a:ext cx="12192000" cy="347472"/>
          </a:xfrm>
          <a:prstGeom prst="rect">
            <a:avLst/>
          </a:prstGeom>
        </p:spPr>
      </p:pic>
      <p:sp>
        <p:nvSpPr>
          <p:cNvPr id="12" name="Rectangle 11">
            <a:extLst>
              <a:ext uri="{FF2B5EF4-FFF2-40B4-BE49-F238E27FC236}">
                <a16:creationId xmlns:a16="http://schemas.microsoft.com/office/drawing/2014/main" id="{9F593259-A418-48CA-B9E0-8E247DD944F9}"/>
              </a:ext>
            </a:extLst>
          </p:cNvPr>
          <p:cNvSpPr/>
          <p:nvPr/>
        </p:nvSpPr>
        <p:spPr>
          <a:xfrm>
            <a:off x="805343" y="684013"/>
            <a:ext cx="8736222" cy="707886"/>
          </a:xfrm>
          <a:prstGeom prst="rect">
            <a:avLst/>
          </a:prstGeom>
        </p:spPr>
        <p:txBody>
          <a:bodyPr wrap="square">
            <a:spAutoFit/>
          </a:bodyPr>
          <a:lstStyle/>
          <a:p>
            <a:r>
              <a:rPr lang="en-GB" sz="4000" b="1" dirty="0">
                <a:latin typeface="Arial" panose="020B0604020202020204" pitchFamily="34" charset="0"/>
                <a:cs typeface="Arial" panose="020B0604020202020204" pitchFamily="34" charset="0"/>
              </a:rPr>
              <a:t>WHAT WE WILL COVER</a:t>
            </a:r>
          </a:p>
        </p:txBody>
      </p:sp>
      <p:sp>
        <p:nvSpPr>
          <p:cNvPr id="13" name="TextBox 12">
            <a:extLst>
              <a:ext uri="{FF2B5EF4-FFF2-40B4-BE49-F238E27FC236}">
                <a16:creationId xmlns:a16="http://schemas.microsoft.com/office/drawing/2014/main" id="{121646A6-D406-48F5-83AC-93A0D201DDF8}"/>
              </a:ext>
            </a:extLst>
          </p:cNvPr>
          <p:cNvSpPr txBox="1"/>
          <p:nvPr/>
        </p:nvSpPr>
        <p:spPr>
          <a:xfrm>
            <a:off x="392832" y="1716982"/>
            <a:ext cx="8101944" cy="6155531"/>
          </a:xfrm>
          <a:prstGeom prst="rect">
            <a:avLst/>
          </a:prstGeom>
          <a:noFill/>
        </p:spPr>
        <p:txBody>
          <a:bodyPr wrap="square" lIns="91440" tIns="45720" rIns="91440" bIns="45720" rtlCol="0" anchor="t">
            <a:spAutoFit/>
          </a:bodyPr>
          <a:lstStyle/>
          <a:p>
            <a:pPr marL="285750" indent="-285750">
              <a:spcAft>
                <a:spcPts val="1200"/>
              </a:spcAft>
              <a:buFont typeface="Arial" panose="05000000000000000000" pitchFamily="2" charset="2"/>
              <a:buChar char="•"/>
            </a:pPr>
            <a:r>
              <a:rPr lang="en-GB" sz="2000" dirty="0">
                <a:latin typeface="Arial" panose="020B0604020202020204" pitchFamily="34" charset="0"/>
                <a:cs typeface="Arial" panose="020B0604020202020204" pitchFamily="34" charset="0"/>
              </a:rPr>
              <a:t>An overview of Apprenticeships to include </a:t>
            </a:r>
          </a:p>
          <a:p>
            <a:pPr>
              <a:spcAft>
                <a:spcPts val="1200"/>
              </a:spcAft>
            </a:pPr>
            <a:endParaRPr lang="en-GB" sz="2000" dirty="0">
              <a:latin typeface="Arial" panose="020B0604020202020204" pitchFamily="34" charset="0"/>
              <a:cs typeface="Arial" panose="020B0604020202020204" pitchFamily="34" charset="0"/>
            </a:endParaRPr>
          </a:p>
          <a:p>
            <a:pPr>
              <a:spcAft>
                <a:spcPts val="1200"/>
              </a:spcAft>
            </a:pPr>
            <a:r>
              <a:rPr lang="en-GB" sz="2000" dirty="0">
                <a:latin typeface="Arial" panose="020B0604020202020204" pitchFamily="34" charset="0"/>
                <a:cs typeface="Arial" panose="020B0604020202020204" pitchFamily="34" charset="0"/>
              </a:rPr>
              <a:t>-   What an Apprenticeship is</a:t>
            </a:r>
          </a:p>
          <a:p>
            <a:pPr>
              <a:spcAft>
                <a:spcPts val="1200"/>
              </a:spcAft>
            </a:pPr>
            <a:r>
              <a:rPr lang="en-GB" sz="2000" dirty="0">
                <a:latin typeface="Arial" panose="020B0604020202020204" pitchFamily="34" charset="0"/>
                <a:cs typeface="Arial" panose="020B0604020202020204" pitchFamily="34" charset="0"/>
              </a:rPr>
              <a:t>-   How to find Apprenticeship opportunities </a:t>
            </a:r>
          </a:p>
          <a:p>
            <a:pPr>
              <a:spcAft>
                <a:spcPts val="1200"/>
              </a:spcAft>
            </a:pPr>
            <a:r>
              <a:rPr lang="en-GB" sz="2000" dirty="0">
                <a:latin typeface="Arial" panose="020B0604020202020204" pitchFamily="34" charset="0"/>
                <a:cs typeface="Arial" panose="020B0604020202020204" pitchFamily="34" charset="0"/>
              </a:rPr>
              <a:t>-   The application process including timelines</a:t>
            </a:r>
          </a:p>
          <a:p>
            <a:pPr>
              <a:spcAft>
                <a:spcPts val="1200"/>
              </a:spcAft>
            </a:pPr>
            <a:r>
              <a:rPr lang="en-GB" sz="2000" dirty="0">
                <a:latin typeface="Arial" panose="020B0604020202020204" pitchFamily="34" charset="0"/>
                <a:cs typeface="Arial" panose="020B0604020202020204" pitchFamily="34" charset="0"/>
              </a:rPr>
              <a:t>-   Hints and tips on how to strengthen an application </a:t>
            </a:r>
          </a:p>
          <a:p>
            <a:pPr>
              <a:spcAft>
                <a:spcPts val="1200"/>
              </a:spcAft>
            </a:pPr>
            <a:r>
              <a:rPr lang="en-GB" sz="2000" dirty="0">
                <a:latin typeface="Arial" panose="020B0604020202020204" pitchFamily="34" charset="0"/>
                <a:cs typeface="Arial" panose="020B0604020202020204" pitchFamily="34" charset="0"/>
              </a:rPr>
              <a:t>-   What students can (and should) be doing from now</a:t>
            </a:r>
          </a:p>
          <a:p>
            <a:pPr>
              <a:spcAft>
                <a:spcPts val="1200"/>
              </a:spcAft>
            </a:pPr>
            <a:r>
              <a:rPr lang="en-GB" sz="2000" dirty="0">
                <a:latin typeface="Arial" panose="020B0604020202020204" pitchFamily="34" charset="0"/>
                <a:cs typeface="Arial" panose="020B0604020202020204" pitchFamily="34" charset="0"/>
              </a:rPr>
              <a:t>-   Useful websites and resources </a:t>
            </a:r>
          </a:p>
          <a:p>
            <a:pPr>
              <a:spcAft>
                <a:spcPts val="1200"/>
              </a:spcAft>
            </a:pPr>
            <a:endParaRPr lang="en-GB" sz="2000" dirty="0">
              <a:latin typeface="Arial" panose="020B0604020202020204" pitchFamily="34" charset="0"/>
              <a:cs typeface="Arial" panose="020B0604020202020204" pitchFamily="34" charset="0"/>
            </a:endParaRPr>
          </a:p>
          <a:p>
            <a:pPr marL="285750" indent="-28575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The opportunity to ask any questions you have using the chat function </a:t>
            </a:r>
          </a:p>
          <a:p>
            <a:pPr marL="285750" indent="-285750">
              <a:spcAft>
                <a:spcPts val="1200"/>
              </a:spcAft>
              <a:buFont typeface="Arial" panose="05000000000000000000" pitchFamily="2" charset="2"/>
              <a:buChar char="•"/>
            </a:pPr>
            <a:endParaRPr lang="en-GB" dirty="0">
              <a:latin typeface="Arial" panose="020B0604020202020204" pitchFamily="34" charset="0"/>
              <a:cs typeface="Arial" panose="020B0604020202020204" pitchFamily="34" charset="0"/>
            </a:endParaRPr>
          </a:p>
          <a:p>
            <a:pPr marL="285750" indent="-285750">
              <a:spcAft>
                <a:spcPts val="1200"/>
              </a:spcAft>
              <a:buFont typeface="Arial" panose="05000000000000000000" pitchFamily="2" charset="2"/>
              <a:buChar char="•"/>
            </a:pPr>
            <a:endParaRPr lang="en-GB" dirty="0">
              <a:latin typeface="Arial" panose="020B0604020202020204" pitchFamily="34" charset="0"/>
              <a:cs typeface="Arial" panose="020B0604020202020204" pitchFamily="34" charset="0"/>
            </a:endParaRPr>
          </a:p>
          <a:p>
            <a:pPr marL="285750" indent="-285750">
              <a:spcAft>
                <a:spcPts val="1200"/>
              </a:spcAft>
              <a:buFont typeface="Arial" panose="05000000000000000000" pitchFamily="2" charset="2"/>
              <a:buChar char="•"/>
            </a:pPr>
            <a:endParaRPr lang="en-GB"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11E9467B-FD41-4975-AB74-C610F9C4083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017217" y="5745375"/>
            <a:ext cx="2776024" cy="630759"/>
          </a:xfrm>
          <a:prstGeom prst="rect">
            <a:avLst/>
          </a:prstGeom>
        </p:spPr>
      </p:pic>
      <p:pic>
        <p:nvPicPr>
          <p:cNvPr id="2" name="Picture 1" descr="A person writing on a book&#10;&#10;Description automatically generated">
            <a:extLst>
              <a:ext uri="{FF2B5EF4-FFF2-40B4-BE49-F238E27FC236}">
                <a16:creationId xmlns:a16="http://schemas.microsoft.com/office/drawing/2014/main" id="{17B5145F-5EB2-FEC3-D094-F5C414FFF318}"/>
              </a:ext>
            </a:extLst>
          </p:cNvPr>
          <p:cNvPicPr>
            <a:picLocks noChangeAspect="1"/>
          </p:cNvPicPr>
          <p:nvPr/>
        </p:nvPicPr>
        <p:blipFill>
          <a:blip r:embed="rId6"/>
          <a:stretch>
            <a:fillRect/>
          </a:stretch>
        </p:blipFill>
        <p:spPr>
          <a:xfrm>
            <a:off x="8763935" y="1913540"/>
            <a:ext cx="3031957" cy="2781300"/>
          </a:xfrm>
          <a:prstGeom prst="rect">
            <a:avLst/>
          </a:prstGeom>
        </p:spPr>
      </p:pic>
      <p:sp>
        <p:nvSpPr>
          <p:cNvPr id="4" name="TextBox 3">
            <a:extLst>
              <a:ext uri="{FF2B5EF4-FFF2-40B4-BE49-F238E27FC236}">
                <a16:creationId xmlns:a16="http://schemas.microsoft.com/office/drawing/2014/main" id="{D132142D-95A5-FEC6-8E28-25E2779A90C0}"/>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36736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20C8-6CCF-441B-B6F8-4978D3D656D6}"/>
              </a:ext>
            </a:extLst>
          </p:cNvPr>
          <p:cNvSpPr>
            <a:spLocks noGrp="1"/>
          </p:cNvSpPr>
          <p:nvPr>
            <p:ph type="title"/>
          </p:nvPr>
        </p:nvSpPr>
        <p:spPr>
          <a:xfrm>
            <a:off x="1024164" y="606816"/>
            <a:ext cx="8183843" cy="1049235"/>
          </a:xfrm>
        </p:spPr>
        <p:txBody>
          <a:bodyPr vert="horz" lIns="91440" tIns="45720" rIns="91440" bIns="45720" rtlCol="0" anchor="t">
            <a:normAutofit/>
          </a:bodyPr>
          <a:lstStyle/>
          <a:p>
            <a:r>
              <a:rPr lang="en-US" sz="4000" b="1" dirty="0">
                <a:latin typeface="Arial" panose="020B0604020202020204" pitchFamily="34" charset="0"/>
                <a:cs typeface="Arial" panose="020B0604020202020204" pitchFamily="34" charset="0"/>
              </a:rPr>
              <a:t>WHAT IS AN APPRENTICESHIP?</a:t>
            </a:r>
          </a:p>
        </p:txBody>
      </p:sp>
      <p:pic>
        <p:nvPicPr>
          <p:cNvPr id="1026" name="Picture 2" descr="Using the apprenticeship brand - GOV.UK">
            <a:extLst>
              <a:ext uri="{FF2B5EF4-FFF2-40B4-BE49-F238E27FC236}">
                <a16:creationId xmlns:a16="http://schemas.microsoft.com/office/drawing/2014/main" id="{3EDF3376-6E5F-4684-92BC-D908F517A24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20640" y="2835977"/>
            <a:ext cx="4908359" cy="18322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2">
            <a:extLst>
              <a:ext uri="{FF2B5EF4-FFF2-40B4-BE49-F238E27FC236}">
                <a16:creationId xmlns:a16="http://schemas.microsoft.com/office/drawing/2014/main" id="{5BF258A7-93B6-46BA-AF31-D38B14534D98}"/>
              </a:ext>
            </a:extLst>
          </p:cNvPr>
          <p:cNvGraphicFramePr>
            <a:graphicFrameLocks noGrp="1"/>
          </p:cNvGraphicFramePr>
          <p:nvPr>
            <p:ph sz="half" idx="2"/>
            <p:extLst>
              <p:ext uri="{D42A27DB-BD31-4B8C-83A1-F6EECF244321}">
                <p14:modId xmlns:p14="http://schemas.microsoft.com/office/powerpoint/2010/main" val="1866784908"/>
              </p:ext>
            </p:extLst>
          </p:nvPr>
        </p:nvGraphicFramePr>
        <p:xfrm>
          <a:off x="1101169" y="2152659"/>
          <a:ext cx="3119137" cy="33081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B399427D-8D86-C589-85F9-41837B0C93F4}"/>
              </a:ext>
            </a:extLst>
          </p:cNvPr>
          <p:cNvPicPr>
            <a:picLocks noChangeAspect="1"/>
          </p:cNvPicPr>
          <p:nvPr/>
        </p:nvPicPr>
        <p:blipFill>
          <a:blip r:embed="rId9"/>
          <a:stretch>
            <a:fillRect/>
          </a:stretch>
        </p:blipFill>
        <p:spPr>
          <a:xfrm>
            <a:off x="0" y="0"/>
            <a:ext cx="12192000" cy="347472"/>
          </a:xfrm>
          <a:prstGeom prst="rect">
            <a:avLst/>
          </a:prstGeom>
        </p:spPr>
      </p:pic>
      <p:sp>
        <p:nvSpPr>
          <p:cNvPr id="4" name="TextBox 3">
            <a:extLst>
              <a:ext uri="{FF2B5EF4-FFF2-40B4-BE49-F238E27FC236}">
                <a16:creationId xmlns:a16="http://schemas.microsoft.com/office/drawing/2014/main" id="{8970F95D-9E1F-1393-B03B-0C491D20589B}"/>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1215824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2326A-2718-4BBC-A615-4781D0698DF3}"/>
              </a:ext>
            </a:extLst>
          </p:cNvPr>
          <p:cNvSpPr>
            <a:spLocks noGrp="1"/>
          </p:cNvSpPr>
          <p:nvPr>
            <p:ph type="title"/>
          </p:nvPr>
        </p:nvSpPr>
        <p:spPr>
          <a:xfrm>
            <a:off x="860536" y="481687"/>
            <a:ext cx="7202456" cy="1049235"/>
          </a:xfrm>
        </p:spPr>
        <p:txBody>
          <a:bodyPr>
            <a:normAutofit/>
          </a:bodyPr>
          <a:lstStyle/>
          <a:p>
            <a:r>
              <a:rPr lang="en-GB" sz="4000" b="1" dirty="0">
                <a:latin typeface="Arial" panose="020B0604020202020204" pitchFamily="34" charset="0"/>
                <a:cs typeface="Arial" panose="020B0604020202020204" pitchFamily="34" charset="0"/>
              </a:rPr>
              <a:t>APPRENTICESHIP LEVELS</a:t>
            </a:r>
          </a:p>
        </p:txBody>
      </p:sp>
      <p:graphicFrame>
        <p:nvGraphicFramePr>
          <p:cNvPr id="5" name="Content Placeholder 2">
            <a:extLst>
              <a:ext uri="{FF2B5EF4-FFF2-40B4-BE49-F238E27FC236}">
                <a16:creationId xmlns:a16="http://schemas.microsoft.com/office/drawing/2014/main" id="{DC5DB9DB-293B-F30B-F3B9-F3C14DD862AF}"/>
              </a:ext>
            </a:extLst>
          </p:cNvPr>
          <p:cNvGraphicFramePr>
            <a:graphicFrameLocks noGrp="1"/>
          </p:cNvGraphicFramePr>
          <p:nvPr>
            <p:ph idx="1"/>
            <p:extLst>
              <p:ext uri="{D42A27DB-BD31-4B8C-83A1-F6EECF244321}">
                <p14:modId xmlns:p14="http://schemas.microsoft.com/office/powerpoint/2010/main" val="1974012341"/>
              </p:ext>
            </p:extLst>
          </p:nvPr>
        </p:nvGraphicFramePr>
        <p:xfrm>
          <a:off x="1576831" y="1665137"/>
          <a:ext cx="7203281" cy="3695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Using the apprenticeship brand - GOV.UK">
            <a:extLst>
              <a:ext uri="{FF2B5EF4-FFF2-40B4-BE49-F238E27FC236}">
                <a16:creationId xmlns:a16="http://schemas.microsoft.com/office/drawing/2014/main" id="{94204C8E-DFD4-FE00-CD3C-ADDA8715FD75}"/>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632330" y="5475721"/>
            <a:ext cx="3049701" cy="11384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C6638C2-CC30-B565-2E9D-7031BD2FFE3A}"/>
              </a:ext>
            </a:extLst>
          </p:cNvPr>
          <p:cNvPicPr>
            <a:picLocks noChangeAspect="1"/>
          </p:cNvPicPr>
          <p:nvPr/>
        </p:nvPicPr>
        <p:blipFill>
          <a:blip r:embed="rId9"/>
          <a:stretch>
            <a:fillRect/>
          </a:stretch>
        </p:blipFill>
        <p:spPr>
          <a:xfrm>
            <a:off x="0" y="0"/>
            <a:ext cx="12192000" cy="347472"/>
          </a:xfrm>
          <a:prstGeom prst="rect">
            <a:avLst/>
          </a:prstGeom>
        </p:spPr>
      </p:pic>
      <p:sp>
        <p:nvSpPr>
          <p:cNvPr id="6" name="TextBox 5">
            <a:extLst>
              <a:ext uri="{FF2B5EF4-FFF2-40B4-BE49-F238E27FC236}">
                <a16:creationId xmlns:a16="http://schemas.microsoft.com/office/drawing/2014/main" id="{E3032845-65F3-22ED-B064-78DD26D96580}"/>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1660023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20C8-6CCF-441B-B6F8-4978D3D656D6}"/>
              </a:ext>
            </a:extLst>
          </p:cNvPr>
          <p:cNvSpPr>
            <a:spLocks noGrp="1"/>
          </p:cNvSpPr>
          <p:nvPr>
            <p:ph type="title"/>
          </p:nvPr>
        </p:nvSpPr>
        <p:spPr/>
        <p:txBody>
          <a:bodyPr>
            <a:normAutofit fontScale="90000"/>
          </a:bodyPr>
          <a:lstStyle/>
          <a:p>
            <a:br>
              <a:rPr lang="en-GB" sz="4000" b="1" dirty="0">
                <a:latin typeface="Arial" panose="020B0604020202020204" pitchFamily="34" charset="0"/>
                <a:cs typeface="Arial" panose="020B0604020202020204" pitchFamily="34" charset="0"/>
              </a:rPr>
            </a:br>
            <a:r>
              <a:rPr lang="en-GB" sz="4000" b="1" dirty="0">
                <a:latin typeface="Arial" panose="020B0604020202020204" pitchFamily="34" charset="0"/>
                <a:cs typeface="Arial" panose="020B0604020202020204" pitchFamily="34" charset="0"/>
              </a:rPr>
              <a:t>AN APPRENTICESHIP IS WORTH CONSIDERING FOR STUDENTS WHO ARE…</a:t>
            </a:r>
          </a:p>
        </p:txBody>
      </p:sp>
      <p:sp>
        <p:nvSpPr>
          <p:cNvPr id="3" name="Content Placeholder 2">
            <a:extLst>
              <a:ext uri="{FF2B5EF4-FFF2-40B4-BE49-F238E27FC236}">
                <a16:creationId xmlns:a16="http://schemas.microsoft.com/office/drawing/2014/main" id="{DCC34B44-004B-4235-8504-2DA558A27691}"/>
              </a:ext>
            </a:extLst>
          </p:cNvPr>
          <p:cNvSpPr>
            <a:spLocks noGrp="1"/>
          </p:cNvSpPr>
          <p:nvPr>
            <p:ph sz="half" idx="2"/>
          </p:nvPr>
        </p:nvSpPr>
        <p:spPr>
          <a:xfrm>
            <a:off x="946404" y="2053488"/>
            <a:ext cx="9843516" cy="3853536"/>
          </a:xfrm>
        </p:spPr>
        <p:txBody>
          <a:bodyPr>
            <a:normAutofit fontScale="92500"/>
          </a:bodyPr>
          <a:lstStyle/>
          <a:p>
            <a:r>
              <a:rPr lang="en-GB" dirty="0">
                <a:latin typeface="Calibri" panose="020F0502020204030204" pitchFamily="34" charset="0"/>
                <a:cs typeface="Calibri" panose="020F0502020204030204" pitchFamily="34" charset="0"/>
              </a:rPr>
              <a:t>Fairly sure about what they want to do as a career</a:t>
            </a:r>
          </a:p>
          <a:p>
            <a:r>
              <a:rPr lang="en-GB" dirty="0">
                <a:latin typeface="Calibri" panose="020F0502020204030204" pitchFamily="34" charset="0"/>
                <a:cs typeface="Calibri" panose="020F0502020204030204" pitchFamily="34" charset="0"/>
              </a:rPr>
              <a:t>Ready to get out into the workplace and start working and earning</a:t>
            </a:r>
          </a:p>
          <a:p>
            <a:r>
              <a:rPr lang="en-GB" dirty="0">
                <a:latin typeface="Calibri" panose="020F0502020204030204" pitchFamily="34" charset="0"/>
                <a:cs typeface="Calibri" panose="020F0502020204030204" pitchFamily="34" charset="0"/>
              </a:rPr>
              <a:t>Not too concerned about having that ‘traditional University </a:t>
            </a:r>
            <a:r>
              <a:rPr lang="en-GB" dirty="0" err="1">
                <a:latin typeface="Calibri" panose="020F0502020204030204" pitchFamily="34" charset="0"/>
                <a:cs typeface="Calibri" panose="020F0502020204030204" pitchFamily="34" charset="0"/>
              </a:rPr>
              <a:t>experience’</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Its important to check that there is an Apprenticeship available in the career/sector the student is interested in (Careers can help with this)</a:t>
            </a:r>
          </a:p>
          <a:p>
            <a:r>
              <a:rPr lang="en-GB" dirty="0">
                <a:latin typeface="Calibri" panose="020F0502020204030204" pitchFamily="34" charset="0"/>
                <a:cs typeface="Calibri" panose="020F0502020204030204" pitchFamily="34" charset="0"/>
              </a:rPr>
              <a:t>Remember if students aren’t sure whether to go for University or an Apprenticeship – they can apply for both!</a:t>
            </a:r>
          </a:p>
        </p:txBody>
      </p:sp>
      <p:pic>
        <p:nvPicPr>
          <p:cNvPr id="4" name="Picture 3">
            <a:extLst>
              <a:ext uri="{FF2B5EF4-FFF2-40B4-BE49-F238E27FC236}">
                <a16:creationId xmlns:a16="http://schemas.microsoft.com/office/drawing/2014/main" id="{539AECB4-2788-740D-5211-8BE122CE6F42}"/>
              </a:ext>
            </a:extLst>
          </p:cNvPr>
          <p:cNvPicPr>
            <a:picLocks noChangeAspect="1"/>
          </p:cNvPicPr>
          <p:nvPr/>
        </p:nvPicPr>
        <p:blipFill>
          <a:blip r:embed="rId3"/>
          <a:stretch>
            <a:fillRect/>
          </a:stretch>
        </p:blipFill>
        <p:spPr>
          <a:xfrm>
            <a:off x="0" y="0"/>
            <a:ext cx="12192000" cy="347472"/>
          </a:xfrm>
          <a:prstGeom prst="rect">
            <a:avLst/>
          </a:prstGeom>
        </p:spPr>
      </p:pic>
      <p:sp>
        <p:nvSpPr>
          <p:cNvPr id="5" name="TextBox 4">
            <a:extLst>
              <a:ext uri="{FF2B5EF4-FFF2-40B4-BE49-F238E27FC236}">
                <a16:creationId xmlns:a16="http://schemas.microsoft.com/office/drawing/2014/main" id="{DD4A1035-7C4F-C7CB-FADB-8A1B03E7D210}"/>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2208231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F92B50-BF7A-4D66-86B6-6EAE83912C6D}"/>
              </a:ext>
            </a:extLst>
          </p:cNvPr>
          <p:cNvPicPr>
            <a:picLocks noChangeAspect="1"/>
          </p:cNvPicPr>
          <p:nvPr/>
        </p:nvPicPr>
        <p:blipFill>
          <a:blip r:embed="rId3"/>
          <a:stretch>
            <a:fillRect/>
          </a:stretch>
        </p:blipFill>
        <p:spPr>
          <a:xfrm>
            <a:off x="0" y="0"/>
            <a:ext cx="12192000" cy="347472"/>
          </a:xfrm>
          <a:prstGeom prst="rect">
            <a:avLst/>
          </a:prstGeom>
        </p:spPr>
      </p:pic>
      <p:sp>
        <p:nvSpPr>
          <p:cNvPr id="13" name="TextBox 12">
            <a:extLst>
              <a:ext uri="{FF2B5EF4-FFF2-40B4-BE49-F238E27FC236}">
                <a16:creationId xmlns:a16="http://schemas.microsoft.com/office/drawing/2014/main" id="{121646A6-D406-48F5-83AC-93A0D201DDF8}"/>
              </a:ext>
            </a:extLst>
          </p:cNvPr>
          <p:cNvSpPr txBox="1"/>
          <p:nvPr/>
        </p:nvSpPr>
        <p:spPr>
          <a:xfrm>
            <a:off x="742534" y="1567677"/>
            <a:ext cx="7666892" cy="4893647"/>
          </a:xfrm>
          <a:prstGeom prst="rect">
            <a:avLst/>
          </a:prstGeom>
          <a:noFill/>
        </p:spPr>
        <p:txBody>
          <a:bodyPr wrap="square" lIns="91440" tIns="45720" rIns="91440" bIns="45720" rtlCol="0" anchor="t">
            <a:spAutoFit/>
          </a:bodyPr>
          <a:lstStyle/>
          <a:p>
            <a:pPr marL="685800" indent="-685800">
              <a:buFont typeface="Arial" pitchFamily="34" charset="0"/>
              <a:buChar char="•"/>
              <a:defRPr/>
            </a:pPr>
            <a:r>
              <a:rPr lang="en-GB" sz="2400" dirty="0">
                <a:latin typeface="Arial"/>
                <a:cs typeface="Arial"/>
              </a:rPr>
              <a:t>Launched 2009</a:t>
            </a:r>
          </a:p>
          <a:p>
            <a:pPr marL="685800" indent="-685800">
              <a:buFont typeface="Arial" pitchFamily="34" charset="0"/>
              <a:buChar char="•"/>
              <a:defRPr/>
            </a:pPr>
            <a:r>
              <a:rPr lang="en-GB" sz="2400" dirty="0">
                <a:latin typeface="Arial"/>
                <a:cs typeface="Arial"/>
              </a:rPr>
              <a:t>Proposed growth area (but still smallest)</a:t>
            </a:r>
            <a:endParaRPr lang="en-GB" sz="2400" dirty="0">
              <a:latin typeface="Arial"/>
              <a:ea typeface="Calibri"/>
              <a:cs typeface="Arial"/>
            </a:endParaRPr>
          </a:p>
          <a:p>
            <a:pPr marL="685800" indent="-685800" eaLnBrk="1" hangingPunct="1">
              <a:buFont typeface="Arial" pitchFamily="34" charset="0"/>
              <a:buChar char="•"/>
              <a:defRPr/>
            </a:pPr>
            <a:r>
              <a:rPr lang="en-GB" sz="2400" dirty="0">
                <a:latin typeface="Arial"/>
                <a:cs typeface="Arial"/>
              </a:rPr>
              <a:t>Mixture of on-the-job experience and academic learning</a:t>
            </a:r>
          </a:p>
          <a:p>
            <a:pPr marL="685800" indent="-685800" eaLnBrk="1" hangingPunct="1">
              <a:buFont typeface="Arial" pitchFamily="34" charset="0"/>
              <a:buChar char="•"/>
              <a:defRPr/>
            </a:pPr>
            <a:r>
              <a:rPr lang="en-GB" sz="2400" dirty="0">
                <a:latin typeface="Arial"/>
                <a:cs typeface="Arial"/>
              </a:rPr>
              <a:t>Salary and all education costs paid for</a:t>
            </a:r>
          </a:p>
          <a:p>
            <a:pPr marL="685800" indent="-685800">
              <a:buFont typeface="Arial" pitchFamily="34" charset="0"/>
              <a:buChar char="•"/>
              <a:defRPr/>
            </a:pPr>
            <a:r>
              <a:rPr lang="en-GB" sz="2400" dirty="0">
                <a:latin typeface="Arial"/>
                <a:ea typeface="Calibri"/>
                <a:cs typeface="Calibri"/>
              </a:rPr>
              <a:t>Main sectors/industries  </a:t>
            </a:r>
            <a:endParaRPr lang="en-GB" sz="2400" dirty="0">
              <a:latin typeface="Arial"/>
              <a:cs typeface="Arial"/>
            </a:endParaRPr>
          </a:p>
          <a:p>
            <a:pPr>
              <a:defRPr/>
            </a:pPr>
            <a:endParaRPr lang="en-GB" sz="2400" dirty="0">
              <a:latin typeface="Arial"/>
              <a:cs typeface="Calibri"/>
            </a:endParaRPr>
          </a:p>
          <a:p>
            <a:pPr eaLnBrk="1" hangingPunct="1">
              <a:defRPr/>
            </a:pPr>
            <a:r>
              <a:rPr lang="en-GB" sz="2400" b="1" dirty="0">
                <a:latin typeface="Arial"/>
                <a:cs typeface="Arial"/>
              </a:rPr>
              <a:t>What you need to know</a:t>
            </a:r>
          </a:p>
          <a:p>
            <a:pPr marL="457200" indent="-457200" eaLnBrk="1" hangingPunct="1">
              <a:buFont typeface="Arial" panose="020B0604020202020204" pitchFamily="34" charset="0"/>
              <a:buChar char="•"/>
              <a:defRPr/>
            </a:pPr>
            <a:r>
              <a:rPr lang="en-GB" sz="2400" dirty="0">
                <a:latin typeface="Arial"/>
                <a:cs typeface="Arial"/>
              </a:rPr>
              <a:t>Entry requirements – 18+ and UCAS points+ </a:t>
            </a:r>
          </a:p>
          <a:p>
            <a:pPr marL="457200" indent="-457200" eaLnBrk="1" hangingPunct="1">
              <a:buFont typeface="Arial" panose="020B0604020202020204" pitchFamily="34" charset="0"/>
              <a:buChar char="•"/>
              <a:defRPr/>
            </a:pPr>
            <a:r>
              <a:rPr lang="en-GB" sz="2400" dirty="0">
                <a:latin typeface="Arial"/>
                <a:cs typeface="Arial"/>
              </a:rPr>
              <a:t>Competitive – 430,000 vs 5000 starts at L4</a:t>
            </a:r>
          </a:p>
          <a:p>
            <a:pPr marL="457200" indent="-457200">
              <a:buFont typeface="Arial" panose="020B0604020202020204" pitchFamily="34" charset="0"/>
              <a:buChar char="•"/>
              <a:defRPr/>
            </a:pPr>
            <a:r>
              <a:rPr lang="en-GB" sz="2400" dirty="0">
                <a:latin typeface="Arial"/>
                <a:cs typeface="Arial"/>
              </a:rPr>
              <a:t>The application process – how and when to apply</a:t>
            </a:r>
            <a:endParaRPr lang="en-GB" sz="2400" dirty="0">
              <a:latin typeface="Arial"/>
              <a:ea typeface="Calibri"/>
              <a:cs typeface="Arial"/>
            </a:endParaRPr>
          </a:p>
          <a:p>
            <a:pPr marL="457200" indent="-457200">
              <a:buFont typeface="Arial" panose="020B0604020202020204" pitchFamily="34" charset="0"/>
              <a:buChar char="•"/>
              <a:defRPr/>
            </a:pPr>
            <a:r>
              <a:rPr lang="en-GB" sz="2400" dirty="0">
                <a:latin typeface="Arial"/>
                <a:ea typeface="Calibri"/>
                <a:cs typeface="Calibri"/>
              </a:rPr>
              <a:t>The recruitment process</a:t>
            </a:r>
          </a:p>
          <a:p>
            <a:pPr marL="457200" indent="-457200">
              <a:buFont typeface="Arial" panose="020B0604020202020204" pitchFamily="34" charset="0"/>
              <a:buChar char="•"/>
              <a:defRPr/>
            </a:pPr>
            <a:r>
              <a:rPr lang="en-GB" sz="2400" dirty="0">
                <a:latin typeface="Arial"/>
                <a:ea typeface="Calibri"/>
                <a:cs typeface="Calibri"/>
              </a:rPr>
              <a:t>What you can do this year</a:t>
            </a:r>
          </a:p>
        </p:txBody>
      </p:sp>
      <p:pic>
        <p:nvPicPr>
          <p:cNvPr id="3" name="Picture 2">
            <a:extLst>
              <a:ext uri="{FF2B5EF4-FFF2-40B4-BE49-F238E27FC236}">
                <a16:creationId xmlns:a16="http://schemas.microsoft.com/office/drawing/2014/main" id="{565D411A-8D41-44FD-BBCC-DFBE8DF8A2DC}"/>
              </a:ext>
            </a:extLst>
          </p:cNvPr>
          <p:cNvPicPr>
            <a:picLocks noChangeAspect="1"/>
          </p:cNvPicPr>
          <p:nvPr/>
        </p:nvPicPr>
        <p:blipFill rotWithShape="1">
          <a:blip r:embed="rId4">
            <a:extLst>
              <a:ext uri="{28A0092B-C50C-407E-A947-70E740481C1C}">
                <a14:useLocalDpi xmlns:a14="http://schemas.microsoft.com/office/drawing/2010/main" val="0"/>
              </a:ext>
            </a:extLst>
          </a:blip>
          <a:srcRect l="23987" r="10264"/>
          <a:stretch/>
        </p:blipFill>
        <p:spPr>
          <a:xfrm>
            <a:off x="8777838" y="2040402"/>
            <a:ext cx="2769089" cy="2777196"/>
          </a:xfrm>
          <a:prstGeom prst="rect">
            <a:avLst/>
          </a:prstGeom>
        </p:spPr>
      </p:pic>
      <p:sp>
        <p:nvSpPr>
          <p:cNvPr id="7" name="Rectangle 6">
            <a:extLst>
              <a:ext uri="{FF2B5EF4-FFF2-40B4-BE49-F238E27FC236}">
                <a16:creationId xmlns:a16="http://schemas.microsoft.com/office/drawing/2014/main" id="{9907C687-76B4-4623-9C0C-57C77F899E4B}"/>
              </a:ext>
            </a:extLst>
          </p:cNvPr>
          <p:cNvSpPr/>
          <p:nvPr/>
        </p:nvSpPr>
        <p:spPr>
          <a:xfrm>
            <a:off x="645984" y="659499"/>
            <a:ext cx="10286922" cy="707886"/>
          </a:xfrm>
          <a:prstGeom prst="rect">
            <a:avLst/>
          </a:prstGeom>
        </p:spPr>
        <p:txBody>
          <a:bodyPr wrap="square" lIns="91440" tIns="45720" rIns="91440" bIns="45720" anchor="t">
            <a:spAutoFit/>
          </a:bodyPr>
          <a:lstStyle/>
          <a:p>
            <a:r>
              <a:rPr lang="en-GB" sz="4000" b="1" dirty="0">
                <a:latin typeface="Arial"/>
                <a:cs typeface="Arial"/>
              </a:rPr>
              <a:t>HIGHER/DEGREE APPRENTICESHIPS</a:t>
            </a:r>
          </a:p>
        </p:txBody>
      </p:sp>
      <p:sp>
        <p:nvSpPr>
          <p:cNvPr id="4" name="TextBox 3">
            <a:extLst>
              <a:ext uri="{FF2B5EF4-FFF2-40B4-BE49-F238E27FC236}">
                <a16:creationId xmlns:a16="http://schemas.microsoft.com/office/drawing/2014/main" id="{68DB3AD3-7F1F-CD67-AE14-DD3FCCCCF4A3}"/>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3183326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5DC63B-DA99-4ACF-A6D5-33CBF14BAAB9}"/>
              </a:ext>
            </a:extLst>
          </p:cNvPr>
          <p:cNvPicPr/>
          <p:nvPr/>
        </p:nvPicPr>
        <p:blipFill>
          <a:blip r:embed="rId3"/>
          <a:stretch>
            <a:fillRect/>
          </a:stretch>
        </p:blipFill>
        <p:spPr>
          <a:xfrm>
            <a:off x="2979223" y="3128054"/>
            <a:ext cx="3314700" cy="767969"/>
          </a:xfrm>
          <a:prstGeom prst="rect">
            <a:avLst/>
          </a:prstGeom>
          <a:noFill/>
          <a:ln>
            <a:noFill/>
            <a:prstDash/>
          </a:ln>
        </p:spPr>
      </p:pic>
      <p:pic>
        <p:nvPicPr>
          <p:cNvPr id="6" name="Picture 5">
            <a:extLst>
              <a:ext uri="{FF2B5EF4-FFF2-40B4-BE49-F238E27FC236}">
                <a16:creationId xmlns:a16="http://schemas.microsoft.com/office/drawing/2014/main" id="{FBED5083-A60F-436A-BBC8-196A95B977DA}"/>
              </a:ext>
            </a:extLst>
          </p:cNvPr>
          <p:cNvPicPr/>
          <p:nvPr/>
        </p:nvPicPr>
        <p:blipFill>
          <a:blip r:embed="rId4"/>
          <a:stretch>
            <a:fillRect/>
          </a:stretch>
        </p:blipFill>
        <p:spPr>
          <a:xfrm>
            <a:off x="3044805" y="1782465"/>
            <a:ext cx="3414394" cy="1264826"/>
          </a:xfrm>
          <a:prstGeom prst="rect">
            <a:avLst/>
          </a:prstGeom>
          <a:noFill/>
          <a:ln>
            <a:noFill/>
            <a:prstDash/>
          </a:ln>
        </p:spPr>
      </p:pic>
      <p:pic>
        <p:nvPicPr>
          <p:cNvPr id="7" name="Picture 6">
            <a:extLst>
              <a:ext uri="{FF2B5EF4-FFF2-40B4-BE49-F238E27FC236}">
                <a16:creationId xmlns:a16="http://schemas.microsoft.com/office/drawing/2014/main" id="{5E4AFEB4-85EF-404F-97C0-204195CB4567}"/>
              </a:ext>
            </a:extLst>
          </p:cNvPr>
          <p:cNvPicPr/>
          <p:nvPr/>
        </p:nvPicPr>
        <p:blipFill>
          <a:blip r:embed="rId5"/>
          <a:stretch>
            <a:fillRect/>
          </a:stretch>
        </p:blipFill>
        <p:spPr>
          <a:xfrm>
            <a:off x="8203808" y="2549789"/>
            <a:ext cx="1879803" cy="1435201"/>
          </a:xfrm>
          <a:prstGeom prst="rect">
            <a:avLst/>
          </a:prstGeom>
          <a:noFill/>
          <a:ln>
            <a:noFill/>
            <a:prstDash/>
          </a:ln>
        </p:spPr>
      </p:pic>
      <p:pic>
        <p:nvPicPr>
          <p:cNvPr id="8" name="Picture 7">
            <a:extLst>
              <a:ext uri="{FF2B5EF4-FFF2-40B4-BE49-F238E27FC236}">
                <a16:creationId xmlns:a16="http://schemas.microsoft.com/office/drawing/2014/main" id="{4CBC399D-24E5-4D19-ACFA-47083A87BD46}"/>
              </a:ext>
            </a:extLst>
          </p:cNvPr>
          <p:cNvPicPr/>
          <p:nvPr/>
        </p:nvPicPr>
        <p:blipFill>
          <a:blip r:embed="rId6"/>
          <a:stretch>
            <a:fillRect/>
          </a:stretch>
        </p:blipFill>
        <p:spPr>
          <a:xfrm>
            <a:off x="7346022" y="1647959"/>
            <a:ext cx="4546803" cy="1264826"/>
          </a:xfrm>
          <a:prstGeom prst="rect">
            <a:avLst/>
          </a:prstGeom>
          <a:noFill/>
          <a:ln>
            <a:noFill/>
            <a:prstDash/>
          </a:ln>
        </p:spPr>
      </p:pic>
      <p:pic>
        <p:nvPicPr>
          <p:cNvPr id="9" name="Picture 8">
            <a:extLst>
              <a:ext uri="{FF2B5EF4-FFF2-40B4-BE49-F238E27FC236}">
                <a16:creationId xmlns:a16="http://schemas.microsoft.com/office/drawing/2014/main" id="{5B2CC1AB-2358-4A68-8FCC-C4135F3B5FC7}"/>
              </a:ext>
            </a:extLst>
          </p:cNvPr>
          <p:cNvPicPr/>
          <p:nvPr/>
        </p:nvPicPr>
        <p:blipFill>
          <a:blip r:embed="rId7"/>
          <a:stretch>
            <a:fillRect/>
          </a:stretch>
        </p:blipFill>
        <p:spPr>
          <a:xfrm>
            <a:off x="10524191" y="2773867"/>
            <a:ext cx="1123950" cy="664844"/>
          </a:xfrm>
          <a:prstGeom prst="rect">
            <a:avLst/>
          </a:prstGeom>
          <a:noFill/>
          <a:ln>
            <a:noFill/>
            <a:prstDash/>
          </a:ln>
        </p:spPr>
      </p:pic>
      <p:pic>
        <p:nvPicPr>
          <p:cNvPr id="10" name="Picture 9">
            <a:extLst>
              <a:ext uri="{FF2B5EF4-FFF2-40B4-BE49-F238E27FC236}">
                <a16:creationId xmlns:a16="http://schemas.microsoft.com/office/drawing/2014/main" id="{10CCC540-418E-4F9A-87CD-C160ED9688DC}"/>
              </a:ext>
            </a:extLst>
          </p:cNvPr>
          <p:cNvPicPr/>
          <p:nvPr/>
        </p:nvPicPr>
        <p:blipFill>
          <a:blip r:embed="rId8"/>
          <a:stretch>
            <a:fillRect/>
          </a:stretch>
        </p:blipFill>
        <p:spPr>
          <a:xfrm>
            <a:off x="3252385" y="626058"/>
            <a:ext cx="3063917" cy="1114143"/>
          </a:xfrm>
          <a:prstGeom prst="rect">
            <a:avLst/>
          </a:prstGeom>
          <a:noFill/>
          <a:ln>
            <a:noFill/>
            <a:prstDash/>
          </a:ln>
        </p:spPr>
      </p:pic>
      <p:pic>
        <p:nvPicPr>
          <p:cNvPr id="12" name="Picture 11">
            <a:extLst>
              <a:ext uri="{FF2B5EF4-FFF2-40B4-BE49-F238E27FC236}">
                <a16:creationId xmlns:a16="http://schemas.microsoft.com/office/drawing/2014/main" id="{14EE55F5-E0CE-4465-97AE-E84D03F56BF5}"/>
              </a:ext>
            </a:extLst>
          </p:cNvPr>
          <p:cNvPicPr/>
          <p:nvPr/>
        </p:nvPicPr>
        <p:blipFill>
          <a:blip r:embed="rId9"/>
          <a:stretch>
            <a:fillRect/>
          </a:stretch>
        </p:blipFill>
        <p:spPr>
          <a:xfrm>
            <a:off x="299175" y="1965229"/>
            <a:ext cx="2305050" cy="1131648"/>
          </a:xfrm>
          <a:prstGeom prst="rect">
            <a:avLst/>
          </a:prstGeom>
          <a:noFill/>
          <a:ln>
            <a:noFill/>
            <a:prstDash/>
          </a:ln>
        </p:spPr>
      </p:pic>
      <p:pic>
        <p:nvPicPr>
          <p:cNvPr id="2050" name="Picture 2" descr="File:IBM logo.svg - Wikimedia Commons">
            <a:extLst>
              <a:ext uri="{FF2B5EF4-FFF2-40B4-BE49-F238E27FC236}">
                <a16:creationId xmlns:a16="http://schemas.microsoft.com/office/drawing/2014/main" id="{1590031E-7B7C-431E-84FC-4CC7C763DA9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05871" y="747545"/>
            <a:ext cx="2050638" cy="82025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lack Country Chamber Reacts to Jaguar Land Rover Announcement - Black  Country Chamber of Commerce">
            <a:extLst>
              <a:ext uri="{FF2B5EF4-FFF2-40B4-BE49-F238E27FC236}">
                <a16:creationId xmlns:a16="http://schemas.microsoft.com/office/drawing/2014/main" id="{DEA75923-7C17-4982-AF97-7C524AF784D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2310" y="461134"/>
            <a:ext cx="2532380" cy="148658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antander Logo - PNG and Vector - Logo Download">
            <a:extLst>
              <a:ext uri="{FF2B5EF4-FFF2-40B4-BE49-F238E27FC236}">
                <a16:creationId xmlns:a16="http://schemas.microsoft.com/office/drawing/2014/main" id="{8F99E9AB-796D-4431-A9C1-D00A07B9DB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81454" y="4232462"/>
            <a:ext cx="3418096" cy="116911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amworth Brothers - Ape Creative">
            <a:extLst>
              <a:ext uri="{FF2B5EF4-FFF2-40B4-BE49-F238E27FC236}">
                <a16:creationId xmlns:a16="http://schemas.microsoft.com/office/drawing/2014/main" id="{4B5365BE-6247-4E41-AB13-898A39A7482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377" y="3291993"/>
            <a:ext cx="2444848" cy="14352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www.amazon.co.uk: Amazon Logo Squid - Amazon.co.uk eGift Voucher: Gift Cards">
            <a:extLst>
              <a:ext uri="{FF2B5EF4-FFF2-40B4-BE49-F238E27FC236}">
                <a16:creationId xmlns:a16="http://schemas.microsoft.com/office/drawing/2014/main" id="{AB149CB4-AF6C-470E-B284-BBB6916DE3F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93997" y="788280"/>
            <a:ext cx="1361692" cy="83796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ogo, company name&#10;&#10;Description automatically generated">
            <a:extLst>
              <a:ext uri="{FF2B5EF4-FFF2-40B4-BE49-F238E27FC236}">
                <a16:creationId xmlns:a16="http://schemas.microsoft.com/office/drawing/2014/main" id="{8458AE54-555D-4108-8113-3F8783F4A617}"/>
              </a:ext>
            </a:extLst>
          </p:cNvPr>
          <p:cNvPicPr>
            <a:picLocks noChangeAspect="1"/>
          </p:cNvPicPr>
          <p:nvPr/>
        </p:nvPicPr>
        <p:blipFill>
          <a:blip r:embed="rId15"/>
          <a:stretch>
            <a:fillRect/>
          </a:stretch>
        </p:blipFill>
        <p:spPr>
          <a:xfrm>
            <a:off x="6664642" y="2556996"/>
            <a:ext cx="1098586" cy="1098586"/>
          </a:xfrm>
          <a:prstGeom prst="rect">
            <a:avLst/>
          </a:prstGeom>
        </p:spPr>
      </p:pic>
      <p:pic>
        <p:nvPicPr>
          <p:cNvPr id="3" name="Picture 2">
            <a:extLst>
              <a:ext uri="{FF2B5EF4-FFF2-40B4-BE49-F238E27FC236}">
                <a16:creationId xmlns:a16="http://schemas.microsoft.com/office/drawing/2014/main" id="{173FEDB2-889C-4B5D-0133-38E4D252EF79}"/>
              </a:ext>
            </a:extLst>
          </p:cNvPr>
          <p:cNvPicPr>
            <a:picLocks noChangeAspect="1"/>
          </p:cNvPicPr>
          <p:nvPr/>
        </p:nvPicPr>
        <p:blipFill>
          <a:blip r:embed="rId16"/>
          <a:stretch>
            <a:fillRect/>
          </a:stretch>
        </p:blipFill>
        <p:spPr>
          <a:xfrm>
            <a:off x="0" y="0"/>
            <a:ext cx="12192000" cy="347472"/>
          </a:xfrm>
          <a:prstGeom prst="rect">
            <a:avLst/>
          </a:prstGeom>
        </p:spPr>
      </p:pic>
      <p:sp>
        <p:nvSpPr>
          <p:cNvPr id="4" name="TextBox 3">
            <a:extLst>
              <a:ext uri="{FF2B5EF4-FFF2-40B4-BE49-F238E27FC236}">
                <a16:creationId xmlns:a16="http://schemas.microsoft.com/office/drawing/2014/main" id="{B81AF9C7-B900-B54A-C9C9-307DBDB29C98}"/>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pic>
        <p:nvPicPr>
          <p:cNvPr id="1026" name="Picture 2" descr="Atkins Realis - Global Railway Review">
            <a:extLst>
              <a:ext uri="{FF2B5EF4-FFF2-40B4-BE49-F238E27FC236}">
                <a16:creationId xmlns:a16="http://schemas.microsoft.com/office/drawing/2014/main" id="{51E8DFB8-0B47-38AE-8422-1810932172F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47835" y="3655582"/>
            <a:ext cx="2543175" cy="1482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wnload National Grid plc Logo in SVG ...">
            <a:extLst>
              <a:ext uri="{FF2B5EF4-FFF2-40B4-BE49-F238E27FC236}">
                <a16:creationId xmlns:a16="http://schemas.microsoft.com/office/drawing/2014/main" id="{C8054AF3-A639-DDCB-9DCF-C882915982C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3851" y="4091139"/>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3CFE417-64BF-EB10-9A3E-3FD2A2F24191}"/>
              </a:ext>
            </a:extLst>
          </p:cNvPr>
          <p:cNvSpPr txBox="1"/>
          <p:nvPr/>
        </p:nvSpPr>
        <p:spPr>
          <a:xfrm>
            <a:off x="1011884" y="8518706"/>
            <a:ext cx="7496788" cy="646331"/>
          </a:xfrm>
          <a:prstGeom prst="rect">
            <a:avLst/>
          </a:prstGeom>
          <a:noFill/>
        </p:spPr>
        <p:txBody>
          <a:bodyPr wrap="square" rtlCol="0">
            <a:spAutoFit/>
          </a:bodyPr>
          <a:lstStyle/>
          <a:p>
            <a:endParaRPr lang="en-GB" dirty="0"/>
          </a:p>
          <a:p>
            <a:endParaRPr lang="en-GB" dirty="0"/>
          </a:p>
        </p:txBody>
      </p:sp>
      <p:pic>
        <p:nvPicPr>
          <p:cNvPr id="1032" name="Picture 8" descr="Home - Cavendish Nuclear">
            <a:extLst>
              <a:ext uri="{FF2B5EF4-FFF2-40B4-BE49-F238E27FC236}">
                <a16:creationId xmlns:a16="http://schemas.microsoft.com/office/drawing/2014/main" id="{7E598F25-6E41-F568-2CCE-5ED46179B34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896836" y="4832184"/>
            <a:ext cx="2200514" cy="8319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ON | Brands of the World™ | Download vector logos and ...">
            <a:extLst>
              <a:ext uri="{FF2B5EF4-FFF2-40B4-BE49-F238E27FC236}">
                <a16:creationId xmlns:a16="http://schemas.microsoft.com/office/drawing/2014/main" id="{326A6936-D3F0-AE19-5051-25CEBCA5397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64220" y="5446049"/>
            <a:ext cx="1326959" cy="1247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897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F92B50-BF7A-4D66-86B6-6EAE83912C6D}"/>
              </a:ext>
            </a:extLst>
          </p:cNvPr>
          <p:cNvPicPr>
            <a:picLocks noChangeAspect="1"/>
          </p:cNvPicPr>
          <p:nvPr/>
        </p:nvPicPr>
        <p:blipFill>
          <a:blip r:embed="rId2"/>
          <a:stretch>
            <a:fillRect/>
          </a:stretch>
        </p:blipFill>
        <p:spPr>
          <a:xfrm>
            <a:off x="0" y="0"/>
            <a:ext cx="12192000" cy="347472"/>
          </a:xfrm>
          <a:prstGeom prst="rect">
            <a:avLst/>
          </a:prstGeom>
        </p:spPr>
      </p:pic>
      <p:sp>
        <p:nvSpPr>
          <p:cNvPr id="13" name="TextBox 12">
            <a:extLst>
              <a:ext uri="{FF2B5EF4-FFF2-40B4-BE49-F238E27FC236}">
                <a16:creationId xmlns:a16="http://schemas.microsoft.com/office/drawing/2014/main" id="{121646A6-D406-48F5-83AC-93A0D201DDF8}"/>
              </a:ext>
            </a:extLst>
          </p:cNvPr>
          <p:cNvSpPr txBox="1"/>
          <p:nvPr/>
        </p:nvSpPr>
        <p:spPr>
          <a:xfrm>
            <a:off x="684629" y="1762540"/>
            <a:ext cx="7666892" cy="5262979"/>
          </a:xfrm>
          <a:prstGeom prst="rect">
            <a:avLst/>
          </a:prstGeom>
          <a:noFill/>
        </p:spPr>
        <p:txBody>
          <a:bodyPr wrap="square" lIns="91440" tIns="45720" rIns="91440" bIns="45720" rtlCol="0" anchor="t">
            <a:spAutoFit/>
          </a:bodyPr>
          <a:lstStyle/>
          <a:p>
            <a:pPr eaLnBrk="1" hangingPunct="1">
              <a:defRPr/>
            </a:pPr>
            <a:r>
              <a:rPr lang="en-GB" sz="2400" dirty="0">
                <a:latin typeface="+mn-lt"/>
              </a:rPr>
              <a:t>For information about Apprenticeships &amp; vacancies - </a:t>
            </a:r>
          </a:p>
          <a:p>
            <a:pPr eaLnBrk="1" hangingPunct="1">
              <a:defRPr/>
            </a:pPr>
            <a:r>
              <a:rPr lang="en-GB" sz="2400" dirty="0">
                <a:solidFill>
                  <a:schemeClr val="bg1"/>
                </a:solidFill>
                <a:latin typeface="+mn-lt"/>
                <a:hlinkClick r:id="rId3"/>
              </a:rPr>
              <a:t>Not going to Uni</a:t>
            </a:r>
            <a:endParaRPr lang="en-GB" sz="2400" dirty="0">
              <a:solidFill>
                <a:schemeClr val="bg1"/>
              </a:solidFill>
              <a:latin typeface="+mn-lt"/>
            </a:endParaRPr>
          </a:p>
          <a:p>
            <a:pPr eaLnBrk="1" hangingPunct="1">
              <a:defRPr/>
            </a:pPr>
            <a:r>
              <a:rPr lang="en-GB" sz="2400" dirty="0">
                <a:solidFill>
                  <a:schemeClr val="bg1"/>
                </a:solidFill>
                <a:latin typeface="+mn-lt"/>
                <a:hlinkClick r:id="rId4"/>
              </a:rPr>
              <a:t>National Apprenticeship site</a:t>
            </a:r>
            <a:endParaRPr lang="en-GB" sz="2400" dirty="0">
              <a:solidFill>
                <a:schemeClr val="bg1"/>
              </a:solidFill>
              <a:latin typeface="+mn-lt"/>
            </a:endParaRPr>
          </a:p>
          <a:p>
            <a:pPr eaLnBrk="1" hangingPunct="1">
              <a:defRPr/>
            </a:pPr>
            <a:r>
              <a:rPr lang="en-GB" sz="2400" dirty="0" err="1">
                <a:solidFill>
                  <a:schemeClr val="bg1"/>
                </a:solidFill>
                <a:latin typeface="+mn-lt"/>
                <a:hlinkClick r:id="rId5"/>
              </a:rPr>
              <a:t>Milkround</a:t>
            </a:r>
            <a:r>
              <a:rPr lang="en-GB" sz="2400" dirty="0">
                <a:solidFill>
                  <a:schemeClr val="bg1"/>
                </a:solidFill>
                <a:latin typeface="+mn-lt"/>
                <a:hlinkClick r:id="rId5"/>
              </a:rPr>
              <a:t> for school leavers</a:t>
            </a:r>
            <a:endParaRPr lang="en-GB" sz="2400" dirty="0">
              <a:solidFill>
                <a:schemeClr val="bg1"/>
              </a:solidFill>
              <a:latin typeface="+mn-lt"/>
            </a:endParaRPr>
          </a:p>
          <a:p>
            <a:pPr eaLnBrk="1" hangingPunct="1">
              <a:defRPr/>
            </a:pPr>
            <a:r>
              <a:rPr lang="en-GB" sz="2400" dirty="0">
                <a:solidFill>
                  <a:schemeClr val="bg1"/>
                </a:solidFill>
                <a:latin typeface="+mn-lt"/>
                <a:hlinkClick r:id="rId6"/>
              </a:rPr>
              <a:t>All about school leavers</a:t>
            </a:r>
            <a:r>
              <a:rPr lang="en-GB" sz="2400" dirty="0">
                <a:solidFill>
                  <a:schemeClr val="bg1"/>
                </a:solidFill>
                <a:latin typeface="+mn-lt"/>
              </a:rPr>
              <a:t> </a:t>
            </a:r>
          </a:p>
          <a:p>
            <a:pPr eaLnBrk="1" hangingPunct="1">
              <a:defRPr/>
            </a:pPr>
            <a:r>
              <a:rPr lang="en-GB" sz="2400" dirty="0">
                <a:solidFill>
                  <a:schemeClr val="bg1"/>
                </a:solidFill>
                <a:latin typeface="+mn-lt"/>
                <a:hlinkClick r:id="rId7"/>
              </a:rPr>
              <a:t>Pathway CTM</a:t>
            </a:r>
            <a:endParaRPr lang="en-GB" sz="2400" dirty="0">
              <a:solidFill>
                <a:schemeClr val="bg1"/>
              </a:solidFill>
              <a:latin typeface="+mn-lt"/>
            </a:endParaRPr>
          </a:p>
          <a:p>
            <a:pPr eaLnBrk="1" hangingPunct="1">
              <a:defRPr/>
            </a:pPr>
            <a:r>
              <a:rPr lang="en-GB" sz="2400" dirty="0">
                <a:solidFill>
                  <a:schemeClr val="bg1"/>
                </a:solidFill>
                <a:latin typeface="+mn-lt"/>
                <a:hlinkClick r:id="rId8"/>
              </a:rPr>
              <a:t>Get my first job </a:t>
            </a:r>
            <a:r>
              <a:rPr lang="en-GB" sz="2400" dirty="0">
                <a:solidFill>
                  <a:schemeClr val="bg1"/>
                </a:solidFill>
                <a:latin typeface="+mn-lt"/>
              </a:rPr>
              <a:t> </a:t>
            </a:r>
          </a:p>
          <a:p>
            <a:pPr eaLnBrk="1" hangingPunct="1">
              <a:defRPr/>
            </a:pPr>
            <a:r>
              <a:rPr lang="en-GB" sz="2400" dirty="0">
                <a:solidFill>
                  <a:schemeClr val="bg1"/>
                </a:solidFill>
                <a:latin typeface="+mn-lt"/>
                <a:hlinkClick r:id="rId9"/>
              </a:rPr>
              <a:t>The Apprenticeship Guide</a:t>
            </a:r>
            <a:endParaRPr lang="en-GB" sz="2400" dirty="0">
              <a:solidFill>
                <a:schemeClr val="bg1"/>
              </a:solidFill>
              <a:latin typeface="+mn-lt"/>
            </a:endParaRPr>
          </a:p>
          <a:p>
            <a:pPr eaLnBrk="1" hangingPunct="1">
              <a:defRPr/>
            </a:pPr>
            <a:r>
              <a:rPr lang="en-GB" sz="2400" dirty="0">
                <a:solidFill>
                  <a:schemeClr val="bg1"/>
                </a:solidFill>
                <a:latin typeface="+mn-lt"/>
                <a:hlinkClick r:id="rId10"/>
              </a:rPr>
              <a:t>UCAS</a:t>
            </a:r>
            <a:endParaRPr lang="en-GB" sz="2400" dirty="0">
              <a:solidFill>
                <a:schemeClr val="bg1"/>
              </a:solidFill>
              <a:latin typeface="+mn-lt"/>
            </a:endParaRPr>
          </a:p>
          <a:p>
            <a:pPr>
              <a:defRPr/>
            </a:pPr>
            <a:r>
              <a:rPr lang="en-GB" sz="2400" dirty="0">
                <a:ea typeface="+mn-lt"/>
                <a:cs typeface="+mn-lt"/>
                <a:hlinkClick r:id="rId11"/>
              </a:rPr>
              <a:t>Find Apprenticeships | </a:t>
            </a:r>
            <a:r>
              <a:rPr lang="en-GB" sz="2400" dirty="0" err="1">
                <a:ea typeface="+mn-lt"/>
                <a:cs typeface="+mn-lt"/>
                <a:hlinkClick r:id="rId11"/>
              </a:rPr>
              <a:t>RateMyApprenticeship</a:t>
            </a:r>
            <a:endParaRPr lang="en-GB" sz="2400" dirty="0">
              <a:ea typeface="+mn-lt"/>
              <a:cs typeface="+mn-lt"/>
            </a:endParaRPr>
          </a:p>
          <a:p>
            <a:pPr>
              <a:defRPr/>
            </a:pPr>
            <a:r>
              <a:rPr lang="en-GB" sz="2400" dirty="0">
                <a:hlinkClick r:id="rId12"/>
              </a:rPr>
              <a:t>Amazing Apprenticeships</a:t>
            </a:r>
            <a:endParaRPr lang="en-GB" sz="2400" dirty="0"/>
          </a:p>
          <a:p>
            <a:pPr>
              <a:defRPr/>
            </a:pPr>
            <a:r>
              <a:rPr lang="en-GB" sz="2400" dirty="0"/>
              <a:t>Find the most up to date Higher and Degree Apprenticeship listing </a:t>
            </a:r>
            <a:r>
              <a:rPr lang="en-GB" sz="2400" dirty="0">
                <a:hlinkClick r:id="rId13"/>
              </a:rPr>
              <a:t>here</a:t>
            </a:r>
            <a:endParaRPr lang="en-GB" sz="2400" dirty="0"/>
          </a:p>
          <a:p>
            <a:pPr>
              <a:defRPr/>
            </a:pPr>
            <a:endParaRPr lang="en-GB" sz="2400" dirty="0"/>
          </a:p>
        </p:txBody>
      </p:sp>
      <p:pic>
        <p:nvPicPr>
          <p:cNvPr id="14" name="Picture 13">
            <a:extLst>
              <a:ext uri="{FF2B5EF4-FFF2-40B4-BE49-F238E27FC236}">
                <a16:creationId xmlns:a16="http://schemas.microsoft.com/office/drawing/2014/main" id="{11E9467B-FD41-4975-AB74-C610F9C4083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82577" y="5816991"/>
            <a:ext cx="2776024" cy="630759"/>
          </a:xfrm>
          <a:prstGeom prst="rect">
            <a:avLst/>
          </a:prstGeom>
        </p:spPr>
      </p:pic>
      <p:sp>
        <p:nvSpPr>
          <p:cNvPr id="7" name="Rectangle 6">
            <a:extLst>
              <a:ext uri="{FF2B5EF4-FFF2-40B4-BE49-F238E27FC236}">
                <a16:creationId xmlns:a16="http://schemas.microsoft.com/office/drawing/2014/main" id="{9907C687-76B4-4623-9C0C-57C77F899E4B}"/>
              </a:ext>
            </a:extLst>
          </p:cNvPr>
          <p:cNvSpPr/>
          <p:nvPr/>
        </p:nvSpPr>
        <p:spPr>
          <a:xfrm>
            <a:off x="784529" y="728495"/>
            <a:ext cx="7566992" cy="707886"/>
          </a:xfrm>
          <a:prstGeom prst="rect">
            <a:avLst/>
          </a:prstGeom>
        </p:spPr>
        <p:txBody>
          <a:bodyPr wrap="square">
            <a:spAutoFit/>
          </a:bodyPr>
          <a:lstStyle/>
          <a:p>
            <a:r>
              <a:rPr lang="en-GB" sz="4000" b="1" dirty="0"/>
              <a:t>WHERE TO FIND APPRENTICESHIPS</a:t>
            </a:r>
          </a:p>
        </p:txBody>
      </p:sp>
      <p:pic>
        <p:nvPicPr>
          <p:cNvPr id="8" name="Picture 7">
            <a:extLst>
              <a:ext uri="{FF2B5EF4-FFF2-40B4-BE49-F238E27FC236}">
                <a16:creationId xmlns:a16="http://schemas.microsoft.com/office/drawing/2014/main" id="{B4DAE265-4655-4E68-9CD0-63D58C164DFA}"/>
              </a:ext>
            </a:extLst>
          </p:cNvPr>
          <p:cNvPicPr>
            <a:picLocks noChangeAspect="1"/>
          </p:cNvPicPr>
          <p:nvPr/>
        </p:nvPicPr>
        <p:blipFill rotWithShape="1">
          <a:blip r:embed="rId15">
            <a:extLst>
              <a:ext uri="{28A0092B-C50C-407E-A947-70E740481C1C}">
                <a14:useLocalDpi xmlns:a14="http://schemas.microsoft.com/office/drawing/2010/main" val="0"/>
              </a:ext>
            </a:extLst>
          </a:blip>
          <a:srcRect r="32183"/>
          <a:stretch/>
        </p:blipFill>
        <p:spPr>
          <a:xfrm>
            <a:off x="8882577" y="1997021"/>
            <a:ext cx="2807818" cy="2758493"/>
          </a:xfrm>
          <a:prstGeom prst="rect">
            <a:avLst/>
          </a:prstGeom>
        </p:spPr>
      </p:pic>
      <p:sp>
        <p:nvSpPr>
          <p:cNvPr id="2" name="TextBox 1">
            <a:extLst>
              <a:ext uri="{FF2B5EF4-FFF2-40B4-BE49-F238E27FC236}">
                <a16:creationId xmlns:a16="http://schemas.microsoft.com/office/drawing/2014/main" id="{EBD4CE91-2C6B-04C4-7239-4F37E2571E62}"/>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116971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72340-4FA0-FDE0-7E77-E922C8610FA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3A68726-B73A-3DD5-7F74-26461294EF9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056443C-E8A8-65D9-EB04-98BEE412ABA7}"/>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9F8833C3-C0E9-2DCC-32FC-630FD3497E3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4360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D42EA-C2EC-667B-11F8-F86064E256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5B64AF-DC99-134B-4CD6-8646BF4F55E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31DD24C-8987-57EF-CEF8-6857099BD5C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03F5884-E90E-CDB7-0BE4-BCB6F6A48EF7}"/>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F3A0196-66CD-E442-D928-DC19C2FE64A9}"/>
              </a:ext>
            </a:extLst>
          </p:cNvPr>
          <p:cNvPicPr>
            <a:picLocks noChangeAspect="1"/>
          </p:cNvPicPr>
          <p:nvPr/>
        </p:nvPicPr>
        <p:blipFill>
          <a:blip r:embed="rId3"/>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44778D76-50A9-8DEF-593C-AE77E1CB625A}"/>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042345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A37D7-0249-22C8-D43D-E19D7A2A3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D2D0EF-5198-7836-A10B-87F70927BB4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9858439-54E4-29C1-8C11-157D37FB0C6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41DD129-22C2-F06B-4C14-3269739B845D}"/>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779E938-18F2-891B-56FE-6418CDCF9686}"/>
              </a:ext>
            </a:extLst>
          </p:cNvPr>
          <p:cNvPicPr>
            <a:picLocks noChangeAspect="1"/>
          </p:cNvPicPr>
          <p:nvPr/>
        </p:nvPicPr>
        <p:blipFill>
          <a:blip r:embed="rId3"/>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EAFF4180-4133-7341-4BA1-20D590957405}"/>
              </a:ext>
            </a:extLst>
          </p:cNvPr>
          <p:cNvPicPr>
            <a:picLocks noChangeAspect="1"/>
          </p:cNvPicPr>
          <p:nvPr/>
        </p:nvPicPr>
        <p:blipFill>
          <a:blip r:embed="rId4"/>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E6C9EA48-28F5-0B9A-2C34-A32C2A083FD4}"/>
              </a:ext>
            </a:extLst>
          </p:cNvPr>
          <p:cNvPicPr>
            <a:picLocks noChangeAspect="1"/>
          </p:cNvPicPr>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078364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F92B50-BF7A-4D66-86B6-6EAE83912C6D}"/>
              </a:ext>
            </a:extLst>
          </p:cNvPr>
          <p:cNvPicPr>
            <a:picLocks noChangeAspect="1"/>
          </p:cNvPicPr>
          <p:nvPr/>
        </p:nvPicPr>
        <p:blipFill>
          <a:blip r:embed="rId3"/>
          <a:stretch>
            <a:fillRect/>
          </a:stretch>
        </p:blipFill>
        <p:spPr>
          <a:xfrm>
            <a:off x="0" y="0"/>
            <a:ext cx="12192000" cy="347472"/>
          </a:xfrm>
          <a:prstGeom prst="rect">
            <a:avLst/>
          </a:prstGeom>
        </p:spPr>
      </p:pic>
      <p:sp>
        <p:nvSpPr>
          <p:cNvPr id="13" name="TextBox 12">
            <a:extLst>
              <a:ext uri="{FF2B5EF4-FFF2-40B4-BE49-F238E27FC236}">
                <a16:creationId xmlns:a16="http://schemas.microsoft.com/office/drawing/2014/main" id="{121646A6-D406-48F5-83AC-93A0D201DDF8}"/>
              </a:ext>
            </a:extLst>
          </p:cNvPr>
          <p:cNvSpPr txBox="1"/>
          <p:nvPr/>
        </p:nvSpPr>
        <p:spPr>
          <a:xfrm>
            <a:off x="586022" y="1921467"/>
            <a:ext cx="11248846" cy="2031325"/>
          </a:xfrm>
          <a:prstGeom prst="rect">
            <a:avLst/>
          </a:prstGeom>
          <a:noFill/>
        </p:spPr>
        <p:txBody>
          <a:bodyPr wrap="square" lIns="91440" tIns="45720" rIns="91440" bIns="45720" rtlCol="0" anchor="t">
            <a:spAutoFit/>
          </a:bodyPr>
          <a:lstStyle/>
          <a:p>
            <a:pPr>
              <a:spcAft>
                <a:spcPts val="1200"/>
              </a:spcAft>
            </a:pPr>
            <a:endParaRPr lang="en-GB" sz="2400" dirty="0">
              <a:latin typeface="Arial" panose="020B0604020202020204" pitchFamily="34" charset="0"/>
              <a:cs typeface="Arial" panose="020B0604020202020204" pitchFamily="34" charset="0"/>
            </a:endParaRPr>
          </a:p>
          <a:p>
            <a:pPr>
              <a:spcAft>
                <a:spcPts val="1200"/>
              </a:spcAft>
            </a:pPr>
            <a:endParaRPr lang="en-GB" sz="2400" dirty="0">
              <a:latin typeface="Arial" panose="020B0604020202020204" pitchFamily="34" charset="0"/>
              <a:cs typeface="Arial" panose="020B0604020202020204" pitchFamily="34" charset="0"/>
            </a:endParaRPr>
          </a:p>
          <a:p>
            <a:pPr>
              <a:spcAft>
                <a:spcPts val="1200"/>
              </a:spcAft>
            </a:pPr>
            <a:endParaRPr lang="en-GB" sz="2400" dirty="0">
              <a:latin typeface="Arial" panose="020B0604020202020204" pitchFamily="34" charset="0"/>
              <a:cs typeface="Arial" panose="020B0604020202020204" pitchFamily="34" charset="0"/>
            </a:endParaRPr>
          </a:p>
          <a:p>
            <a:pPr>
              <a:spcAft>
                <a:spcPts val="1200"/>
              </a:spcAft>
            </a:pPr>
            <a:endParaRPr lang="en-GB" sz="24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9907C687-76B4-4623-9C0C-57C77F899E4B}"/>
              </a:ext>
            </a:extLst>
          </p:cNvPr>
          <p:cNvSpPr/>
          <p:nvPr/>
        </p:nvSpPr>
        <p:spPr>
          <a:xfrm>
            <a:off x="933651" y="631790"/>
            <a:ext cx="8948858" cy="707886"/>
          </a:xfrm>
          <a:prstGeom prst="rect">
            <a:avLst/>
          </a:prstGeom>
        </p:spPr>
        <p:txBody>
          <a:bodyPr wrap="square" lIns="91440" tIns="45720" rIns="91440" bIns="45720" anchor="t">
            <a:spAutoFit/>
          </a:bodyPr>
          <a:lstStyle/>
          <a:p>
            <a:r>
              <a:rPr lang="en-GB" sz="4000" b="1" dirty="0">
                <a:latin typeface="Arial"/>
                <a:cs typeface="Arial"/>
              </a:rPr>
              <a:t>THE APPLICATION PROCESS</a:t>
            </a:r>
          </a:p>
        </p:txBody>
      </p:sp>
      <p:sp>
        <p:nvSpPr>
          <p:cNvPr id="4" name="TextBox 3">
            <a:extLst>
              <a:ext uri="{FF2B5EF4-FFF2-40B4-BE49-F238E27FC236}">
                <a16:creationId xmlns:a16="http://schemas.microsoft.com/office/drawing/2014/main" id="{186DE307-0DB1-AC0D-3817-4BA31B92E5E2}"/>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
        <p:nvSpPr>
          <p:cNvPr id="6" name="Content Placeholder 5">
            <a:extLst>
              <a:ext uri="{FF2B5EF4-FFF2-40B4-BE49-F238E27FC236}">
                <a16:creationId xmlns:a16="http://schemas.microsoft.com/office/drawing/2014/main" id="{B4580FC0-DC29-8797-6696-A5DD16628E15}"/>
              </a:ext>
            </a:extLst>
          </p:cNvPr>
          <p:cNvSpPr>
            <a:spLocks noGrp="1"/>
          </p:cNvSpPr>
          <p:nvPr>
            <p:ph idx="1"/>
          </p:nvPr>
        </p:nvSpPr>
        <p:spPr/>
        <p:txBody>
          <a:bodyPr>
            <a:normAutofit/>
          </a:bodyPr>
          <a:lstStyle/>
          <a:p>
            <a:r>
              <a:rPr lang="en-GB" dirty="0"/>
              <a:t>Apply directly to the employer (not through UCAS)</a:t>
            </a:r>
          </a:p>
          <a:p>
            <a:endParaRPr lang="en-GB" dirty="0"/>
          </a:p>
          <a:p>
            <a:r>
              <a:rPr lang="en-GB" dirty="0"/>
              <a:t>Usually CV/application form → online aptitude tests → video interview → assessment centre (online or in person) → interview →offered position </a:t>
            </a:r>
          </a:p>
          <a:p>
            <a:endParaRPr lang="en-GB" dirty="0"/>
          </a:p>
          <a:p>
            <a:r>
              <a:rPr lang="en-GB" dirty="0"/>
              <a:t>Timelines for recruitment </a:t>
            </a:r>
          </a:p>
          <a:p>
            <a:endParaRPr lang="en-GB" dirty="0"/>
          </a:p>
          <a:p>
            <a:r>
              <a:rPr lang="en-GB" dirty="0"/>
              <a:t>Competitive and tough</a:t>
            </a:r>
          </a:p>
          <a:p>
            <a:endParaRPr lang="en-GB" dirty="0"/>
          </a:p>
          <a:p>
            <a:pPr marL="0" indent="0">
              <a:buNone/>
            </a:pPr>
            <a:endParaRPr lang="en-GB" dirty="0"/>
          </a:p>
          <a:p>
            <a:endParaRPr lang="en-GB" dirty="0"/>
          </a:p>
          <a:p>
            <a:endParaRPr lang="en-GB" dirty="0"/>
          </a:p>
          <a:p>
            <a:pPr marL="0" indent="0">
              <a:buNone/>
            </a:pPr>
            <a:endParaRPr lang="en-GB" dirty="0"/>
          </a:p>
        </p:txBody>
      </p:sp>
      <p:pic>
        <p:nvPicPr>
          <p:cNvPr id="8" name="Picture 7">
            <a:extLst>
              <a:ext uri="{FF2B5EF4-FFF2-40B4-BE49-F238E27FC236}">
                <a16:creationId xmlns:a16="http://schemas.microsoft.com/office/drawing/2014/main" id="{B663862A-1E1B-E6CB-35E5-C34E2B567A22}"/>
              </a:ext>
            </a:extLst>
          </p:cNvPr>
          <p:cNvPicPr>
            <a:picLocks noChangeAspect="1"/>
          </p:cNvPicPr>
          <p:nvPr/>
        </p:nvPicPr>
        <p:blipFill rotWithShape="1">
          <a:blip r:embed="rId4"/>
          <a:srcRect l="60196" t="10087" r="11944" b="35534"/>
          <a:stretch/>
        </p:blipFill>
        <p:spPr>
          <a:xfrm>
            <a:off x="6987572" y="4048634"/>
            <a:ext cx="4174205" cy="23016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358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20C8-6CCF-441B-B6F8-4978D3D656D6}"/>
              </a:ext>
            </a:extLst>
          </p:cNvPr>
          <p:cNvSpPr>
            <a:spLocks noGrp="1"/>
          </p:cNvSpPr>
          <p:nvPr>
            <p:ph type="title"/>
          </p:nvPr>
        </p:nvSpPr>
        <p:spPr/>
        <p:txBody>
          <a:bodyPr/>
          <a:lstStyle/>
          <a:p>
            <a:r>
              <a:rPr lang="en-GB" b="1" dirty="0">
                <a:latin typeface="Calibri" panose="020F0502020204030204" pitchFamily="34" charset="0"/>
              </a:rPr>
              <a:t>HOW TO STRENGTHEN AN APPLICATION</a:t>
            </a:r>
          </a:p>
        </p:txBody>
      </p:sp>
      <p:sp>
        <p:nvSpPr>
          <p:cNvPr id="3" name="Content Placeholder 2">
            <a:extLst>
              <a:ext uri="{FF2B5EF4-FFF2-40B4-BE49-F238E27FC236}">
                <a16:creationId xmlns:a16="http://schemas.microsoft.com/office/drawing/2014/main" id="{DCC34B44-004B-4235-8504-2DA558A27691}"/>
              </a:ext>
            </a:extLst>
          </p:cNvPr>
          <p:cNvSpPr>
            <a:spLocks noGrp="1"/>
          </p:cNvSpPr>
          <p:nvPr>
            <p:ph sz="half" idx="2"/>
          </p:nvPr>
        </p:nvSpPr>
        <p:spPr>
          <a:xfrm>
            <a:off x="838200" y="1708341"/>
            <a:ext cx="9256776" cy="3698895"/>
          </a:xfrm>
        </p:spPr>
        <p:txBody>
          <a:bodyPr vert="horz" lIns="91440" tIns="45720" rIns="91440" bIns="45720" rtlCol="0" anchor="t">
            <a:normAutofit fontScale="25000" lnSpcReduction="20000"/>
          </a:bodyPr>
          <a:lstStyle/>
          <a:p>
            <a:r>
              <a:rPr lang="en-GB" sz="12400" dirty="0">
                <a:latin typeface="Calibri"/>
                <a:cs typeface="Calibri"/>
              </a:rPr>
              <a:t>Anything done ideally outside lessons to develop skills and experience –for example</a:t>
            </a:r>
          </a:p>
          <a:p>
            <a:r>
              <a:rPr lang="en-GB" sz="12400" dirty="0">
                <a:latin typeface="Calibri"/>
                <a:cs typeface="Calibri"/>
              </a:rPr>
              <a:t>Sport or Volunteering </a:t>
            </a:r>
            <a:endParaRPr lang="en-GB" sz="12400" dirty="0">
              <a:latin typeface="Calibri" panose="020F0502020204030204" pitchFamily="34" charset="0"/>
              <a:cs typeface="Calibri" panose="020F0502020204030204" pitchFamily="34" charset="0"/>
            </a:endParaRPr>
          </a:p>
          <a:p>
            <a:r>
              <a:rPr lang="en-GB" sz="12400" dirty="0">
                <a:latin typeface="Calibri"/>
                <a:cs typeface="Calibri"/>
              </a:rPr>
              <a:t>Part-time work or work experience </a:t>
            </a:r>
          </a:p>
          <a:p>
            <a:pPr marL="0" indent="0">
              <a:buNone/>
            </a:pPr>
            <a:endParaRPr lang="en-GB" sz="12400" dirty="0">
              <a:latin typeface="Calibri"/>
              <a:cs typeface="Calibri"/>
            </a:endParaRPr>
          </a:p>
          <a:p>
            <a:pPr marL="0" indent="0">
              <a:buNone/>
            </a:pPr>
            <a:r>
              <a:rPr lang="en-GB" sz="12400" dirty="0">
                <a:latin typeface="Calibri"/>
                <a:cs typeface="Calibri"/>
              </a:rPr>
              <a:t>Plus..</a:t>
            </a:r>
          </a:p>
          <a:p>
            <a:r>
              <a:rPr lang="en-GB" sz="12400" dirty="0">
                <a:latin typeface="Calibri"/>
                <a:cs typeface="Calibri"/>
              </a:rPr>
              <a:t>Make use of the </a:t>
            </a:r>
            <a:r>
              <a:rPr lang="en-GB" sz="12400" b="1" dirty="0">
                <a:latin typeface="Calibri"/>
                <a:cs typeface="Calibri"/>
              </a:rPr>
              <a:t>WQE Careers team </a:t>
            </a:r>
            <a:r>
              <a:rPr lang="en-GB" sz="12400" dirty="0">
                <a:latin typeface="Calibri"/>
                <a:cs typeface="Calibri"/>
              </a:rPr>
              <a:t>– for updates, events and activities and advice and guidance</a:t>
            </a:r>
          </a:p>
          <a:p>
            <a:endParaRPr lang="en-GB" sz="12400" dirty="0">
              <a:latin typeface="Calibri"/>
              <a:cs typeface="Calibri"/>
            </a:endParaRPr>
          </a:p>
          <a:p>
            <a:r>
              <a:rPr lang="en-GB" sz="12400" dirty="0">
                <a:latin typeface="Calibri"/>
                <a:cs typeface="Calibri"/>
              </a:rPr>
              <a:t>Attend the </a:t>
            </a:r>
            <a:r>
              <a:rPr lang="en-GB" sz="12400" b="1" dirty="0">
                <a:latin typeface="Calibri"/>
                <a:cs typeface="Calibri"/>
              </a:rPr>
              <a:t>WQE Careers Fair </a:t>
            </a:r>
            <a:r>
              <a:rPr lang="en-GB" sz="12400" dirty="0">
                <a:latin typeface="Calibri"/>
                <a:cs typeface="Calibri"/>
              </a:rPr>
              <a:t>– Thursday 23 April, 6 – 8 pm at University Road</a:t>
            </a:r>
          </a:p>
          <a:p>
            <a:endParaRPr lang="en-GB" dirty="0">
              <a:latin typeface="Calibri"/>
              <a:cs typeface="Calibri"/>
            </a:endParaRPr>
          </a:p>
        </p:txBody>
      </p:sp>
      <p:pic>
        <p:nvPicPr>
          <p:cNvPr id="4" name="Picture 3">
            <a:extLst>
              <a:ext uri="{FF2B5EF4-FFF2-40B4-BE49-F238E27FC236}">
                <a16:creationId xmlns:a16="http://schemas.microsoft.com/office/drawing/2014/main" id="{B72BB5AE-1FEE-ACAF-2E86-B29C9F8F601B}"/>
              </a:ext>
            </a:extLst>
          </p:cNvPr>
          <p:cNvPicPr>
            <a:picLocks noChangeAspect="1"/>
          </p:cNvPicPr>
          <p:nvPr/>
        </p:nvPicPr>
        <p:blipFill>
          <a:blip r:embed="rId3"/>
          <a:stretch>
            <a:fillRect/>
          </a:stretch>
        </p:blipFill>
        <p:spPr>
          <a:xfrm>
            <a:off x="0" y="0"/>
            <a:ext cx="12192000" cy="347472"/>
          </a:xfrm>
          <a:prstGeom prst="rect">
            <a:avLst/>
          </a:prstGeom>
        </p:spPr>
      </p:pic>
      <p:sp>
        <p:nvSpPr>
          <p:cNvPr id="5" name="TextBox 4">
            <a:extLst>
              <a:ext uri="{FF2B5EF4-FFF2-40B4-BE49-F238E27FC236}">
                <a16:creationId xmlns:a16="http://schemas.microsoft.com/office/drawing/2014/main" id="{1BE683F9-8252-024C-56E5-36815A534F99}"/>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4049572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20C8-6CCF-441B-B6F8-4978D3D656D6}"/>
              </a:ext>
            </a:extLst>
          </p:cNvPr>
          <p:cNvSpPr>
            <a:spLocks noGrp="1"/>
          </p:cNvSpPr>
          <p:nvPr>
            <p:ph type="title"/>
          </p:nvPr>
        </p:nvSpPr>
        <p:spPr>
          <a:xfrm>
            <a:off x="838200" y="598740"/>
            <a:ext cx="10515600" cy="1325563"/>
          </a:xfrm>
        </p:spPr>
        <p:txBody>
          <a:bodyPr/>
          <a:lstStyle/>
          <a:p>
            <a:r>
              <a:rPr lang="en-GB" b="1" dirty="0">
                <a:latin typeface="Calibri" panose="020F0502020204030204" pitchFamily="34" charset="0"/>
              </a:rPr>
              <a:t>HOW TO STAND OUT IN THE APPLICATION PROCESS</a:t>
            </a:r>
          </a:p>
        </p:txBody>
      </p:sp>
      <p:sp>
        <p:nvSpPr>
          <p:cNvPr id="3" name="Content Placeholder 2">
            <a:extLst>
              <a:ext uri="{FF2B5EF4-FFF2-40B4-BE49-F238E27FC236}">
                <a16:creationId xmlns:a16="http://schemas.microsoft.com/office/drawing/2014/main" id="{DCC34B44-004B-4235-8504-2DA558A27691}"/>
              </a:ext>
            </a:extLst>
          </p:cNvPr>
          <p:cNvSpPr>
            <a:spLocks noGrp="1"/>
          </p:cNvSpPr>
          <p:nvPr>
            <p:ph sz="half" idx="2"/>
          </p:nvPr>
        </p:nvSpPr>
        <p:spPr>
          <a:xfrm>
            <a:off x="655433" y="1924303"/>
            <a:ext cx="10603550" cy="3330353"/>
          </a:xfrm>
        </p:spPr>
        <p:txBody>
          <a:bodyPr vert="horz" lIns="91440" tIns="45720" rIns="91440" bIns="45720" rtlCol="0" anchor="t">
            <a:noAutofit/>
          </a:bodyPr>
          <a:lstStyle/>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Ensure your CV is updated and tailored for each opportunity  </a:t>
            </a:r>
          </a:p>
          <a:p>
            <a:r>
              <a:rPr lang="en-GB" dirty="0">
                <a:latin typeface="Calibri" panose="020F0502020204030204" pitchFamily="34" charset="0"/>
                <a:ea typeface="Calibri" panose="020F0502020204030204" pitchFamily="34" charset="0"/>
                <a:cs typeface="Calibri" panose="020F0502020204030204" pitchFamily="34" charset="0"/>
              </a:rPr>
              <a:t>Focus on the skills developed </a:t>
            </a:r>
          </a:p>
          <a:p>
            <a:r>
              <a:rPr lang="en-GB" dirty="0">
                <a:latin typeface="Calibri" panose="020F0502020204030204" pitchFamily="34" charset="0"/>
                <a:ea typeface="Calibri" panose="020F0502020204030204" pitchFamily="34" charset="0"/>
                <a:cs typeface="Calibri" panose="020F0502020204030204" pitchFamily="34" charset="0"/>
              </a:rPr>
              <a:t>Research, research, research</a:t>
            </a:r>
          </a:p>
          <a:p>
            <a:r>
              <a:rPr lang="en-GB" dirty="0">
                <a:latin typeface="Calibri" panose="020F0502020204030204" pitchFamily="34" charset="0"/>
                <a:ea typeface="Calibri" panose="020F0502020204030204" pitchFamily="34" charset="0"/>
                <a:cs typeface="Calibri" panose="020F0502020204030204" pitchFamily="34" charset="0"/>
              </a:rPr>
              <a:t>Network </a:t>
            </a:r>
          </a:p>
          <a:p>
            <a:r>
              <a:rPr lang="en-GB" dirty="0">
                <a:latin typeface="Calibri" panose="020F0502020204030204" pitchFamily="34" charset="0"/>
                <a:cs typeface="Calibri" panose="020F0502020204030204" pitchFamily="34" charset="0"/>
              </a:rPr>
              <a:t>Practice interview skills - </a:t>
            </a:r>
            <a:r>
              <a:rPr lang="en-GB" b="1" dirty="0">
                <a:latin typeface="Calibri"/>
                <a:cs typeface="Calibri"/>
              </a:rPr>
              <a:t>practice interviews at WQE 11 March 2026, 10.30 – 1.40pm</a:t>
            </a:r>
          </a:p>
          <a:p>
            <a:r>
              <a:rPr lang="en-GB" dirty="0">
                <a:latin typeface="Calibri"/>
                <a:cs typeface="Calibri"/>
              </a:rPr>
              <a:t>Make use of the Careers team and support at College</a:t>
            </a:r>
          </a:p>
          <a:p>
            <a:pPr marL="0" indent="0">
              <a:buNone/>
            </a:pPr>
            <a:endParaRPr lang="en-GB" sz="2000" dirty="0">
              <a:latin typeface="Calibri" panose="020F0502020204030204" pitchFamily="34" charset="0"/>
              <a:cs typeface="Calibri" panose="020F0502020204030204" pitchFamily="34" charset="0"/>
            </a:endParaRPr>
          </a:p>
          <a:p>
            <a:pPr marL="0" indent="0">
              <a:buNone/>
            </a:pPr>
            <a:endParaRPr lang="en-GB" sz="2400" dirty="0">
              <a:latin typeface="Calibri" panose="020F0502020204030204" pitchFamily="34" charset="0"/>
              <a:ea typeface="Calibri" panose="020F0502020204030204" pitchFamily="34" charset="0"/>
              <a:cs typeface="Calibri" panose="020F0502020204030204" pitchFamily="34" charset="0"/>
            </a:endParaRPr>
          </a:p>
          <a:p>
            <a:endParaRPr lang="en-GB" sz="24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75C3BC0-BD3C-5746-07B9-A1552A285775}"/>
              </a:ext>
            </a:extLst>
          </p:cNvPr>
          <p:cNvPicPr>
            <a:picLocks noChangeAspect="1"/>
          </p:cNvPicPr>
          <p:nvPr/>
        </p:nvPicPr>
        <p:blipFill>
          <a:blip r:embed="rId3"/>
          <a:stretch>
            <a:fillRect/>
          </a:stretch>
        </p:blipFill>
        <p:spPr>
          <a:xfrm>
            <a:off x="0" y="0"/>
            <a:ext cx="12192000" cy="347472"/>
          </a:xfrm>
          <a:prstGeom prst="rect">
            <a:avLst/>
          </a:prstGeom>
        </p:spPr>
      </p:pic>
      <p:sp>
        <p:nvSpPr>
          <p:cNvPr id="6" name="TextBox 5">
            <a:extLst>
              <a:ext uri="{FF2B5EF4-FFF2-40B4-BE49-F238E27FC236}">
                <a16:creationId xmlns:a16="http://schemas.microsoft.com/office/drawing/2014/main" id="{E340B902-C2AC-FE93-4B4A-A6DFDC847FB6}"/>
              </a:ext>
            </a:extLst>
          </p:cNvPr>
          <p:cNvSpPr txBox="1"/>
          <p:nvPr/>
        </p:nvSpPr>
        <p:spPr>
          <a:xfrm>
            <a:off x="2457450" y="11003"/>
            <a:ext cx="6158484" cy="646331"/>
          </a:xfrm>
          <a:prstGeom prst="rect">
            <a:avLst/>
          </a:prstGeom>
          <a:noFill/>
        </p:spPr>
        <p:txBody>
          <a:bodyPr wrap="square">
            <a:spAutoFit/>
          </a:bodyPr>
          <a:lstStyle/>
          <a:p>
            <a:pPr algn="ctr"/>
            <a:r>
              <a:rPr lang="en-US" sz="1800" dirty="0">
                <a:solidFill>
                  <a:schemeClr val="bg1"/>
                </a:solidFill>
                <a:latin typeface="Arial"/>
                <a:cs typeface="Calibri"/>
              </a:rPr>
              <a:t>Community Curiosity Challenge Consideration Commitment</a:t>
            </a:r>
          </a:p>
        </p:txBody>
      </p:sp>
      <p:pic>
        <p:nvPicPr>
          <p:cNvPr id="7" name="Picture 2" descr="110+ Young Woman Got Hired Stock Photos ...">
            <a:extLst>
              <a:ext uri="{FF2B5EF4-FFF2-40B4-BE49-F238E27FC236}">
                <a16:creationId xmlns:a16="http://schemas.microsoft.com/office/drawing/2014/main" id="{1285B2A6-56D6-086B-99F1-6EA12E3EE1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120" y="5123062"/>
            <a:ext cx="3505880" cy="1609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039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F92B50-BF7A-4D66-86B6-6EAE83912C6D}"/>
              </a:ext>
            </a:extLst>
          </p:cNvPr>
          <p:cNvPicPr>
            <a:picLocks noChangeAspect="1"/>
          </p:cNvPicPr>
          <p:nvPr/>
        </p:nvPicPr>
        <p:blipFill>
          <a:blip r:embed="rId2"/>
          <a:stretch>
            <a:fillRect/>
          </a:stretch>
        </p:blipFill>
        <p:spPr>
          <a:xfrm>
            <a:off x="0" y="0"/>
            <a:ext cx="12192000" cy="347472"/>
          </a:xfrm>
          <a:prstGeom prst="rect">
            <a:avLst/>
          </a:prstGeom>
        </p:spPr>
      </p:pic>
      <p:sp>
        <p:nvSpPr>
          <p:cNvPr id="12" name="Rectangle 11">
            <a:extLst>
              <a:ext uri="{FF2B5EF4-FFF2-40B4-BE49-F238E27FC236}">
                <a16:creationId xmlns:a16="http://schemas.microsoft.com/office/drawing/2014/main" id="{9F593259-A418-48CA-B9E0-8E247DD944F9}"/>
              </a:ext>
            </a:extLst>
          </p:cNvPr>
          <p:cNvSpPr/>
          <p:nvPr/>
        </p:nvSpPr>
        <p:spPr>
          <a:xfrm>
            <a:off x="559002" y="701063"/>
            <a:ext cx="11073996" cy="584775"/>
          </a:xfrm>
          <a:prstGeom prst="rect">
            <a:avLst/>
          </a:prstGeom>
        </p:spPr>
        <p:txBody>
          <a:bodyPr wrap="square" lIns="91440" tIns="45720" rIns="91440" bIns="45720" anchor="t">
            <a:spAutoFit/>
          </a:bodyPr>
          <a:lstStyle/>
          <a:p>
            <a:r>
              <a:rPr lang="en-GB" sz="3200" b="1" dirty="0">
                <a:latin typeface="Arial"/>
                <a:cs typeface="Arial"/>
              </a:rPr>
              <a:t>SUPPORT AVAILABLE FOR STUDENTS </a:t>
            </a:r>
          </a:p>
        </p:txBody>
      </p:sp>
      <p:sp>
        <p:nvSpPr>
          <p:cNvPr id="2" name="Rectangle: Rounded Corners 1">
            <a:extLst>
              <a:ext uri="{FF2B5EF4-FFF2-40B4-BE49-F238E27FC236}">
                <a16:creationId xmlns:a16="http://schemas.microsoft.com/office/drawing/2014/main" id="{6E3E50BC-B306-4E1A-88BC-195CD0CDB235}"/>
              </a:ext>
            </a:extLst>
          </p:cNvPr>
          <p:cNvSpPr/>
          <p:nvPr/>
        </p:nvSpPr>
        <p:spPr>
          <a:xfrm>
            <a:off x="711401" y="1888460"/>
            <a:ext cx="1444059" cy="132344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rPr>
              <a:t>PPM Support</a:t>
            </a:r>
          </a:p>
        </p:txBody>
      </p:sp>
      <p:sp>
        <p:nvSpPr>
          <p:cNvPr id="8" name="Rectangle: Rounded Corners 7">
            <a:extLst>
              <a:ext uri="{FF2B5EF4-FFF2-40B4-BE49-F238E27FC236}">
                <a16:creationId xmlns:a16="http://schemas.microsoft.com/office/drawing/2014/main" id="{DC683BCB-85C4-4086-981B-2E5C980AF7A2}"/>
              </a:ext>
            </a:extLst>
          </p:cNvPr>
          <p:cNvSpPr/>
          <p:nvPr/>
        </p:nvSpPr>
        <p:spPr>
          <a:xfrm>
            <a:off x="2496404" y="1908591"/>
            <a:ext cx="1444059" cy="132344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Careers Service</a:t>
            </a:r>
            <a:endParaRPr lang="en-GB"/>
          </a:p>
        </p:txBody>
      </p:sp>
      <p:sp>
        <p:nvSpPr>
          <p:cNvPr id="9" name="Rectangle: Rounded Corners 8">
            <a:extLst>
              <a:ext uri="{FF2B5EF4-FFF2-40B4-BE49-F238E27FC236}">
                <a16:creationId xmlns:a16="http://schemas.microsoft.com/office/drawing/2014/main" id="{2BB8A3E9-3075-485D-8A5F-DD74B4AC85F9}"/>
              </a:ext>
            </a:extLst>
          </p:cNvPr>
          <p:cNvSpPr/>
          <p:nvPr/>
        </p:nvSpPr>
        <p:spPr>
          <a:xfrm>
            <a:off x="4281407" y="1908591"/>
            <a:ext cx="1444059" cy="1323440"/>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latin typeface="Arial"/>
                <a:cs typeface="Arial"/>
              </a:rPr>
              <a:t>Regular Careers updates</a:t>
            </a:r>
          </a:p>
        </p:txBody>
      </p:sp>
      <p:sp>
        <p:nvSpPr>
          <p:cNvPr id="10" name="Rectangle: Rounded Corners 9">
            <a:extLst>
              <a:ext uri="{FF2B5EF4-FFF2-40B4-BE49-F238E27FC236}">
                <a16:creationId xmlns:a16="http://schemas.microsoft.com/office/drawing/2014/main" id="{D4C33E92-A62D-4954-BE8C-0E0442683593}"/>
              </a:ext>
            </a:extLst>
          </p:cNvPr>
          <p:cNvSpPr/>
          <p:nvPr/>
        </p:nvSpPr>
        <p:spPr>
          <a:xfrm>
            <a:off x="6066409" y="1908591"/>
            <a:ext cx="1444059" cy="1323440"/>
          </a:xfrm>
          <a:prstGeom prst="roundRect">
            <a:avLst/>
          </a:prstGeom>
          <a:solidFill>
            <a:srgbClr val="CC0088"/>
          </a:solidFill>
          <a:ln>
            <a:solidFill>
              <a:srgbClr val="CC008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chemeClr val="tx1"/>
                </a:solidFill>
                <a:latin typeface="Arial"/>
                <a:cs typeface="Arial"/>
              </a:rPr>
              <a:t>Support from other staff </a:t>
            </a:r>
          </a:p>
        </p:txBody>
      </p:sp>
      <p:sp>
        <p:nvSpPr>
          <p:cNvPr id="17" name="Rectangle: Rounded Corners 16">
            <a:extLst>
              <a:ext uri="{FF2B5EF4-FFF2-40B4-BE49-F238E27FC236}">
                <a16:creationId xmlns:a16="http://schemas.microsoft.com/office/drawing/2014/main" id="{210BF0C3-3437-4558-9412-D7C2A06E8C0E}"/>
              </a:ext>
            </a:extLst>
          </p:cNvPr>
          <p:cNvSpPr/>
          <p:nvPr/>
        </p:nvSpPr>
        <p:spPr>
          <a:xfrm>
            <a:off x="2496403" y="3464688"/>
            <a:ext cx="1444059" cy="132344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bg1"/>
                </a:solidFill>
                <a:latin typeface="Arial"/>
                <a:cs typeface="Arial"/>
              </a:rPr>
              <a:t>HE Exhibition</a:t>
            </a:r>
          </a:p>
          <a:p>
            <a:pPr algn="ctr"/>
            <a:r>
              <a:rPr lang="en-GB" b="1" dirty="0">
                <a:solidFill>
                  <a:schemeClr val="bg1"/>
                </a:solidFill>
                <a:latin typeface="Arial"/>
                <a:cs typeface="Arial"/>
              </a:rPr>
              <a:t>2026</a:t>
            </a:r>
            <a:endParaRPr lang="en-GB" dirty="0">
              <a:solidFill>
                <a:schemeClr val="bg1"/>
              </a:solidFill>
              <a:latin typeface="Arial"/>
              <a:cs typeface="Arial"/>
            </a:endParaRPr>
          </a:p>
        </p:txBody>
      </p:sp>
      <p:sp>
        <p:nvSpPr>
          <p:cNvPr id="18" name="Rectangle: Rounded Corners 17">
            <a:extLst>
              <a:ext uri="{FF2B5EF4-FFF2-40B4-BE49-F238E27FC236}">
                <a16:creationId xmlns:a16="http://schemas.microsoft.com/office/drawing/2014/main" id="{BDBD4CDC-054A-49B2-8301-92670042F3D0}"/>
              </a:ext>
            </a:extLst>
          </p:cNvPr>
          <p:cNvSpPr/>
          <p:nvPr/>
        </p:nvSpPr>
        <p:spPr>
          <a:xfrm>
            <a:off x="4281406" y="3484819"/>
            <a:ext cx="1444059" cy="132344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dirty="0" err="1">
                <a:solidFill>
                  <a:schemeClr val="tx1"/>
                </a:solidFill>
                <a:latin typeface="Arial"/>
                <a:cs typeface="Arial"/>
              </a:rPr>
              <a:t>FutureWise</a:t>
            </a:r>
            <a:endParaRPr lang="en-GB" sz="1600" b="1" dirty="0">
              <a:solidFill>
                <a:schemeClr val="tx1"/>
              </a:solidFill>
              <a:latin typeface="Arial"/>
              <a:cs typeface="Arial"/>
            </a:endParaRPr>
          </a:p>
          <a:p>
            <a:pPr algn="ctr"/>
            <a:r>
              <a:rPr lang="en-GB" sz="900" dirty="0">
                <a:solidFill>
                  <a:schemeClr val="tx1"/>
                </a:solidFill>
                <a:latin typeface="Arial"/>
                <a:cs typeface="Arial"/>
              </a:rPr>
              <a:t>June 2026</a:t>
            </a:r>
          </a:p>
        </p:txBody>
      </p:sp>
      <p:sp>
        <p:nvSpPr>
          <p:cNvPr id="19" name="Rectangle: Rounded Corners 18">
            <a:extLst>
              <a:ext uri="{FF2B5EF4-FFF2-40B4-BE49-F238E27FC236}">
                <a16:creationId xmlns:a16="http://schemas.microsoft.com/office/drawing/2014/main" id="{62E9523F-01E7-4786-ADA9-001270C76389}"/>
              </a:ext>
            </a:extLst>
          </p:cNvPr>
          <p:cNvSpPr/>
          <p:nvPr/>
        </p:nvSpPr>
        <p:spPr>
          <a:xfrm>
            <a:off x="6066409" y="3484819"/>
            <a:ext cx="1444059" cy="1323440"/>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latin typeface="Arial"/>
                <a:cs typeface="Arial"/>
              </a:rPr>
              <a:t>Application and interview support</a:t>
            </a:r>
          </a:p>
        </p:txBody>
      </p:sp>
      <p:sp>
        <p:nvSpPr>
          <p:cNvPr id="20" name="Rectangle: Rounded Corners 19">
            <a:extLst>
              <a:ext uri="{FF2B5EF4-FFF2-40B4-BE49-F238E27FC236}">
                <a16:creationId xmlns:a16="http://schemas.microsoft.com/office/drawing/2014/main" id="{0ACC1D94-D777-42C6-B024-FFF983D4F0C0}"/>
              </a:ext>
            </a:extLst>
          </p:cNvPr>
          <p:cNvSpPr/>
          <p:nvPr/>
        </p:nvSpPr>
        <p:spPr>
          <a:xfrm>
            <a:off x="711400" y="3464688"/>
            <a:ext cx="1444059" cy="1323440"/>
          </a:xfrm>
          <a:prstGeom prst="roundRect">
            <a:avLst/>
          </a:prstGeom>
          <a:solidFill>
            <a:srgbClr val="CC0088"/>
          </a:solidFill>
          <a:ln>
            <a:solidFill>
              <a:srgbClr val="CC008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latin typeface="Arial"/>
                <a:cs typeface="Arial"/>
              </a:rPr>
              <a:t>WQE Careers Fair 2026</a:t>
            </a:r>
          </a:p>
        </p:txBody>
      </p:sp>
      <p:sp>
        <p:nvSpPr>
          <p:cNvPr id="21" name="Rectangle: Rounded Corners 20">
            <a:extLst>
              <a:ext uri="{FF2B5EF4-FFF2-40B4-BE49-F238E27FC236}">
                <a16:creationId xmlns:a16="http://schemas.microsoft.com/office/drawing/2014/main" id="{CDD4CD30-594A-4CCB-863A-794BA09028DF}"/>
              </a:ext>
            </a:extLst>
          </p:cNvPr>
          <p:cNvSpPr/>
          <p:nvPr/>
        </p:nvSpPr>
        <p:spPr>
          <a:xfrm>
            <a:off x="4281406" y="5038712"/>
            <a:ext cx="1444059" cy="132344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latin typeface="Arial"/>
                <a:cs typeface="Arial"/>
              </a:rPr>
              <a:t>Drop in sessions</a:t>
            </a:r>
          </a:p>
        </p:txBody>
      </p:sp>
      <p:sp>
        <p:nvSpPr>
          <p:cNvPr id="22" name="Rectangle: Rounded Corners 21">
            <a:extLst>
              <a:ext uri="{FF2B5EF4-FFF2-40B4-BE49-F238E27FC236}">
                <a16:creationId xmlns:a16="http://schemas.microsoft.com/office/drawing/2014/main" id="{6E3F6491-FD0E-433F-B7CC-08F4A141CD79}"/>
              </a:ext>
            </a:extLst>
          </p:cNvPr>
          <p:cNvSpPr/>
          <p:nvPr/>
        </p:nvSpPr>
        <p:spPr>
          <a:xfrm>
            <a:off x="6066409" y="5057439"/>
            <a:ext cx="1444059" cy="132344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latin typeface="Arial"/>
                <a:cs typeface="Arial"/>
              </a:rPr>
              <a:t>Resources on WQE Online </a:t>
            </a:r>
          </a:p>
        </p:txBody>
      </p:sp>
      <p:sp>
        <p:nvSpPr>
          <p:cNvPr id="23" name="Rectangle: Rounded Corners 22">
            <a:extLst>
              <a:ext uri="{FF2B5EF4-FFF2-40B4-BE49-F238E27FC236}">
                <a16:creationId xmlns:a16="http://schemas.microsoft.com/office/drawing/2014/main" id="{A80056D2-1B26-426C-91C3-D56308066C3E}"/>
              </a:ext>
            </a:extLst>
          </p:cNvPr>
          <p:cNvSpPr/>
          <p:nvPr/>
        </p:nvSpPr>
        <p:spPr>
          <a:xfrm>
            <a:off x="711400" y="5038712"/>
            <a:ext cx="1444059" cy="1323440"/>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500" dirty="0">
                <a:solidFill>
                  <a:schemeClr val="tx1"/>
                </a:solidFill>
                <a:latin typeface="Arial"/>
                <a:cs typeface="Arial"/>
              </a:rPr>
              <a:t>Work with Coach (Jo Martin)</a:t>
            </a:r>
          </a:p>
        </p:txBody>
      </p:sp>
      <p:sp>
        <p:nvSpPr>
          <p:cNvPr id="24" name="Rectangle: Rounded Corners 23">
            <a:extLst>
              <a:ext uri="{FF2B5EF4-FFF2-40B4-BE49-F238E27FC236}">
                <a16:creationId xmlns:a16="http://schemas.microsoft.com/office/drawing/2014/main" id="{2F7270D5-6FDC-4076-8D8C-D1F7D7912738}"/>
              </a:ext>
            </a:extLst>
          </p:cNvPr>
          <p:cNvSpPr/>
          <p:nvPr/>
        </p:nvSpPr>
        <p:spPr>
          <a:xfrm>
            <a:off x="2496403" y="5038712"/>
            <a:ext cx="1444059" cy="1323440"/>
          </a:xfrm>
          <a:prstGeom prst="roundRect">
            <a:avLst/>
          </a:prstGeom>
          <a:solidFill>
            <a:srgbClr val="CC0088"/>
          </a:solidFill>
          <a:ln>
            <a:solidFill>
              <a:srgbClr val="CC008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latin typeface="Arial"/>
                <a:cs typeface="Arial"/>
              </a:rPr>
              <a:t>Mock </a:t>
            </a:r>
            <a:r>
              <a:rPr lang="en-GB" dirty="0" err="1">
                <a:solidFill>
                  <a:schemeClr val="tx1"/>
                </a:solidFill>
                <a:latin typeface="Arial"/>
                <a:cs typeface="Arial"/>
              </a:rPr>
              <a:t>assesmentcentre</a:t>
            </a:r>
            <a:r>
              <a:rPr lang="en-GB" dirty="0">
                <a:solidFill>
                  <a:schemeClr val="tx1"/>
                </a:solidFill>
                <a:latin typeface="Arial"/>
                <a:cs typeface="Arial"/>
              </a:rPr>
              <a:t> </a:t>
            </a:r>
          </a:p>
        </p:txBody>
      </p:sp>
      <p:pic>
        <p:nvPicPr>
          <p:cNvPr id="25" name="Picture 24">
            <a:extLst>
              <a:ext uri="{FF2B5EF4-FFF2-40B4-BE49-F238E27FC236}">
                <a16:creationId xmlns:a16="http://schemas.microsoft.com/office/drawing/2014/main" id="{9E118E94-CCEB-42AD-B46E-5EAA984BB433}"/>
              </a:ext>
            </a:extLst>
          </p:cNvPr>
          <p:cNvPicPr>
            <a:picLocks noChangeAspect="1"/>
          </p:cNvPicPr>
          <p:nvPr/>
        </p:nvPicPr>
        <p:blipFill rotWithShape="1">
          <a:blip r:embed="rId3">
            <a:extLst>
              <a:ext uri="{28A0092B-C50C-407E-A947-70E740481C1C}">
                <a14:useLocalDpi xmlns:a14="http://schemas.microsoft.com/office/drawing/2010/main" val="0"/>
              </a:ext>
            </a:extLst>
          </a:blip>
          <a:srcRect r="32183"/>
          <a:stretch/>
        </p:blipFill>
        <p:spPr>
          <a:xfrm>
            <a:off x="8895829" y="1997021"/>
            <a:ext cx="2807818" cy="2758493"/>
          </a:xfrm>
          <a:prstGeom prst="rect">
            <a:avLst/>
          </a:prstGeom>
        </p:spPr>
      </p:pic>
      <p:sp>
        <p:nvSpPr>
          <p:cNvPr id="26" name="Rectangle: Rounded Corners 25">
            <a:extLst>
              <a:ext uri="{FF2B5EF4-FFF2-40B4-BE49-F238E27FC236}">
                <a16:creationId xmlns:a16="http://schemas.microsoft.com/office/drawing/2014/main" id="{8755B42D-BAD8-4A4F-8201-11B9FFAE8C02}"/>
              </a:ext>
            </a:extLst>
          </p:cNvPr>
          <p:cNvSpPr/>
          <p:nvPr/>
        </p:nvSpPr>
        <p:spPr>
          <a:xfrm>
            <a:off x="711400" y="1888460"/>
            <a:ext cx="1444059" cy="132344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latin typeface="Arial"/>
                <a:cs typeface="Arial"/>
              </a:rPr>
              <a:t>Careers service</a:t>
            </a:r>
          </a:p>
        </p:txBody>
      </p:sp>
      <p:sp>
        <p:nvSpPr>
          <p:cNvPr id="27" name="Rectangle: Rounded Corners 26">
            <a:extLst>
              <a:ext uri="{FF2B5EF4-FFF2-40B4-BE49-F238E27FC236}">
                <a16:creationId xmlns:a16="http://schemas.microsoft.com/office/drawing/2014/main" id="{22DC2FA8-34E8-46D9-9776-FA0F307AEC5B}"/>
              </a:ext>
            </a:extLst>
          </p:cNvPr>
          <p:cNvSpPr/>
          <p:nvPr/>
        </p:nvSpPr>
        <p:spPr>
          <a:xfrm>
            <a:off x="2496403" y="1908591"/>
            <a:ext cx="1444059" cy="132344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err="1">
                <a:solidFill>
                  <a:schemeClr val="tx1"/>
                </a:solidFill>
                <a:latin typeface="Arial"/>
                <a:cs typeface="Arial"/>
              </a:rPr>
              <a:t>Presentationstalks</a:t>
            </a:r>
            <a:r>
              <a:rPr lang="en-GB" sz="1400" dirty="0">
                <a:solidFill>
                  <a:schemeClr val="tx1"/>
                </a:solidFill>
                <a:latin typeface="Arial"/>
                <a:cs typeface="Arial"/>
              </a:rPr>
              <a:t> and workshops</a:t>
            </a:r>
          </a:p>
        </p:txBody>
      </p:sp>
      <p:sp>
        <p:nvSpPr>
          <p:cNvPr id="3" name="Rectangle: Rounded Corners 2">
            <a:extLst>
              <a:ext uri="{FF2B5EF4-FFF2-40B4-BE49-F238E27FC236}">
                <a16:creationId xmlns:a16="http://schemas.microsoft.com/office/drawing/2014/main" id="{100AA0AD-72C7-487E-AA5D-581453E0C463}"/>
              </a:ext>
            </a:extLst>
          </p:cNvPr>
          <p:cNvSpPr/>
          <p:nvPr/>
        </p:nvSpPr>
        <p:spPr>
          <a:xfrm>
            <a:off x="8310591" y="5488593"/>
            <a:ext cx="3393056" cy="82326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Arial"/>
                <a:cs typeface="Arial"/>
              </a:rPr>
              <a:t>WQE Careers Service</a:t>
            </a:r>
          </a:p>
          <a:p>
            <a:pPr algn="ctr"/>
            <a:r>
              <a:rPr lang="en-GB" dirty="0">
                <a:solidFill>
                  <a:schemeClr val="tx1"/>
                </a:solidFill>
                <a:latin typeface="Arial"/>
                <a:cs typeface="Arial"/>
                <a:hlinkClick r:id="rId4"/>
              </a:rPr>
              <a:t>careers@wqe.ac.uk</a:t>
            </a:r>
            <a:r>
              <a:rPr lang="en-GB" dirty="0">
                <a:solidFill>
                  <a:schemeClr val="tx1"/>
                </a:solidFill>
                <a:latin typeface="Arial"/>
                <a:cs typeface="Arial"/>
              </a:rPr>
              <a:t> </a:t>
            </a:r>
          </a:p>
        </p:txBody>
      </p:sp>
      <p:sp>
        <p:nvSpPr>
          <p:cNvPr id="5" name="TextBox 4">
            <a:extLst>
              <a:ext uri="{FF2B5EF4-FFF2-40B4-BE49-F238E27FC236}">
                <a16:creationId xmlns:a16="http://schemas.microsoft.com/office/drawing/2014/main" id="{1D387281-BE33-1BDF-0D3F-7561D83D0D3D}"/>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3419067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20C8-6CCF-441B-B6F8-4978D3D656D6}"/>
              </a:ext>
            </a:extLst>
          </p:cNvPr>
          <p:cNvSpPr>
            <a:spLocks noGrp="1"/>
          </p:cNvSpPr>
          <p:nvPr>
            <p:ph type="title"/>
          </p:nvPr>
        </p:nvSpPr>
        <p:spPr/>
        <p:txBody>
          <a:bodyPr/>
          <a:lstStyle/>
          <a:p>
            <a:r>
              <a:rPr lang="en-GB" b="1">
                <a:latin typeface="Calibri" panose="020F0502020204030204" pitchFamily="34" charset="0"/>
              </a:rPr>
              <a:t>A PLAN FOR THE YEAR – LEVEL 3 YEAR 1</a:t>
            </a:r>
            <a:endParaRPr lang="en-GB" b="1" dirty="0">
              <a:latin typeface="Calibri" panose="020F0502020204030204" pitchFamily="34" charset="0"/>
            </a:endParaRPr>
          </a:p>
        </p:txBody>
      </p:sp>
      <p:pic>
        <p:nvPicPr>
          <p:cNvPr id="5" name="Content Placeholder 4" descr="A person writing on a book&#10;&#10;Description automatically generated">
            <a:extLst>
              <a:ext uri="{FF2B5EF4-FFF2-40B4-BE49-F238E27FC236}">
                <a16:creationId xmlns:a16="http://schemas.microsoft.com/office/drawing/2014/main" id="{8EF4958C-48FC-3043-DD50-D1B84977C53A}"/>
              </a:ext>
            </a:extLst>
          </p:cNvPr>
          <p:cNvPicPr>
            <a:picLocks noGrp="1" noChangeAspect="1"/>
          </p:cNvPicPr>
          <p:nvPr>
            <p:ph idx="1"/>
          </p:nvPr>
        </p:nvPicPr>
        <p:blipFill>
          <a:blip r:embed="rId3"/>
          <a:stretch>
            <a:fillRect/>
          </a:stretch>
        </p:blipFill>
        <p:spPr>
          <a:xfrm>
            <a:off x="8805203" y="4543864"/>
            <a:ext cx="3232052" cy="2154701"/>
          </a:xfrm>
          <a:prstGeom prst="rect">
            <a:avLst/>
          </a:prstGeom>
        </p:spPr>
      </p:pic>
      <p:pic>
        <p:nvPicPr>
          <p:cNvPr id="4" name="Picture 3" descr="A pink square with a white border&#10;&#10;Description automatically generated with medium confidence">
            <a:extLst>
              <a:ext uri="{FF2B5EF4-FFF2-40B4-BE49-F238E27FC236}">
                <a16:creationId xmlns:a16="http://schemas.microsoft.com/office/drawing/2014/main" id="{F75C3BC0-BD3C-5746-07B9-A1552A285775}"/>
              </a:ext>
            </a:extLst>
          </p:cNvPr>
          <p:cNvPicPr>
            <a:picLocks noChangeAspect="1"/>
          </p:cNvPicPr>
          <p:nvPr/>
        </p:nvPicPr>
        <p:blipFill>
          <a:blip r:embed="rId4"/>
          <a:stretch>
            <a:fillRect/>
          </a:stretch>
        </p:blipFill>
        <p:spPr>
          <a:xfrm>
            <a:off x="0" y="0"/>
            <a:ext cx="12192000" cy="347472"/>
          </a:xfrm>
          <a:prstGeom prst="rect">
            <a:avLst/>
          </a:prstGeom>
        </p:spPr>
      </p:pic>
      <p:sp>
        <p:nvSpPr>
          <p:cNvPr id="6" name="TextBox 5">
            <a:extLst>
              <a:ext uri="{FF2B5EF4-FFF2-40B4-BE49-F238E27FC236}">
                <a16:creationId xmlns:a16="http://schemas.microsoft.com/office/drawing/2014/main" id="{E340B902-C2AC-FE93-4B4A-A6DFDC847FB6}"/>
              </a:ext>
            </a:extLst>
          </p:cNvPr>
          <p:cNvSpPr txBox="1"/>
          <p:nvPr/>
        </p:nvSpPr>
        <p:spPr>
          <a:xfrm>
            <a:off x="2457450" y="11003"/>
            <a:ext cx="6158484" cy="646331"/>
          </a:xfrm>
          <a:prstGeom prst="rect">
            <a:avLst/>
          </a:prstGeom>
          <a:noFill/>
        </p:spPr>
        <p:txBody>
          <a:bodyPr wrap="square">
            <a:spAutoFit/>
          </a:bodyPr>
          <a:lstStyle/>
          <a:p>
            <a:pPr algn="ctr"/>
            <a:r>
              <a:rPr lang="en-US" sz="1800" dirty="0">
                <a:solidFill>
                  <a:schemeClr val="bg1"/>
                </a:solidFill>
                <a:latin typeface="Arial"/>
                <a:cs typeface="Calibri"/>
              </a:rPr>
              <a:t>Community Curiosity Challenge Consideration Commitment</a:t>
            </a:r>
          </a:p>
        </p:txBody>
      </p:sp>
      <p:sp>
        <p:nvSpPr>
          <p:cNvPr id="8" name="TextBox 7">
            <a:extLst>
              <a:ext uri="{FF2B5EF4-FFF2-40B4-BE49-F238E27FC236}">
                <a16:creationId xmlns:a16="http://schemas.microsoft.com/office/drawing/2014/main" id="{5D0686CB-16C9-043B-9265-DAA686C0F8DC}"/>
              </a:ext>
            </a:extLst>
          </p:cNvPr>
          <p:cNvSpPr txBox="1"/>
          <p:nvPr/>
        </p:nvSpPr>
        <p:spPr>
          <a:xfrm>
            <a:off x="838199" y="1690688"/>
            <a:ext cx="9923586" cy="5293757"/>
          </a:xfrm>
          <a:prstGeom prst="rect">
            <a:avLst/>
          </a:prstGeom>
          <a:noFill/>
        </p:spPr>
        <p:txBody>
          <a:bodyPr wrap="square" rtlCol="0">
            <a:spAutoFit/>
          </a:bodyPr>
          <a:lstStyle/>
          <a:p>
            <a:r>
              <a:rPr lang="en-GB" sz="2800" b="1" dirty="0"/>
              <a:t>Between now and the end of Summer</a:t>
            </a:r>
          </a:p>
          <a:p>
            <a:pPr marL="285750" indent="-285750">
              <a:buFont typeface="Arial" panose="020B0604020202020204" pitchFamily="34" charset="0"/>
              <a:buChar char="•"/>
            </a:pPr>
            <a:r>
              <a:rPr lang="en-GB" sz="2400" dirty="0"/>
              <a:t>Focus on developing skills and experiences</a:t>
            </a:r>
          </a:p>
          <a:p>
            <a:pPr marL="285750" indent="-285750">
              <a:buFont typeface="Arial" panose="020B0604020202020204" pitchFamily="34" charset="0"/>
              <a:buChar char="•"/>
            </a:pPr>
            <a:r>
              <a:rPr lang="en-GB" sz="2400" dirty="0"/>
              <a:t>Research opportunities available – come up with a shortlist of companies, identify when they recruit, sign up to talent communities if available</a:t>
            </a:r>
          </a:p>
          <a:p>
            <a:pPr marL="285750" indent="-285750">
              <a:buFont typeface="Arial" panose="020B0604020202020204" pitchFamily="34" charset="0"/>
              <a:buChar char="•"/>
            </a:pPr>
            <a:r>
              <a:rPr lang="en-GB" sz="2400" dirty="0"/>
              <a:t>Attend </a:t>
            </a:r>
            <a:r>
              <a:rPr lang="en-GB" sz="2400" b="1" dirty="0"/>
              <a:t>WQE Careers events </a:t>
            </a:r>
            <a:r>
              <a:rPr lang="en-GB" sz="2400" dirty="0"/>
              <a:t>and make use of the service</a:t>
            </a:r>
          </a:p>
          <a:p>
            <a:pPr marL="285750" indent="-285750">
              <a:buFont typeface="Arial" panose="020B0604020202020204" pitchFamily="34" charset="0"/>
              <a:buChar char="•"/>
            </a:pPr>
            <a:r>
              <a:rPr lang="en-GB" sz="2400" dirty="0"/>
              <a:t>Sign up for </a:t>
            </a:r>
            <a:r>
              <a:rPr lang="en-GB" sz="2400" b="1" dirty="0"/>
              <a:t>Next Gen Degree Apprenticeship coaching</a:t>
            </a:r>
            <a:r>
              <a:rPr lang="en-GB" sz="2400" dirty="0"/>
              <a:t> </a:t>
            </a:r>
          </a:p>
          <a:p>
            <a:pPr marL="285750" indent="-285750">
              <a:buFont typeface="Arial" panose="020B0604020202020204" pitchFamily="34" charset="0"/>
              <a:buChar char="•"/>
            </a:pPr>
            <a:r>
              <a:rPr lang="en-GB" sz="2400" dirty="0"/>
              <a:t>Prepare a stand out CV</a:t>
            </a:r>
          </a:p>
          <a:p>
            <a:pPr marL="285750" indent="-285750">
              <a:buFont typeface="Arial" panose="020B0604020202020204" pitchFamily="34" charset="0"/>
              <a:buChar char="•"/>
            </a:pPr>
            <a:r>
              <a:rPr lang="en-GB" sz="2400" dirty="0"/>
              <a:t>Plan a back up</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r>
              <a:rPr lang="en-GB" sz="2800" b="1" dirty="0"/>
              <a:t>Autumn term onwards</a:t>
            </a:r>
          </a:p>
          <a:p>
            <a:pPr marL="285750" indent="-285750">
              <a:buFont typeface="Arial" panose="020B0604020202020204" pitchFamily="34" charset="0"/>
              <a:buChar char="•"/>
            </a:pPr>
            <a:r>
              <a:rPr lang="en-GB" sz="2400" dirty="0"/>
              <a:t>It’s all about the applications </a:t>
            </a:r>
          </a:p>
          <a:p>
            <a:pPr marL="285750" indent="-285750">
              <a:buFont typeface="Arial" panose="020B0604020202020204" pitchFamily="34" charset="0"/>
              <a:buChar char="•"/>
            </a:pPr>
            <a:r>
              <a:rPr lang="en-GB" sz="2400" dirty="0"/>
              <a:t>Use the support from WQE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54950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20C8-6CCF-441B-B6F8-4978D3D656D6}"/>
              </a:ext>
            </a:extLst>
          </p:cNvPr>
          <p:cNvSpPr>
            <a:spLocks noGrp="1"/>
          </p:cNvSpPr>
          <p:nvPr>
            <p:ph type="title"/>
          </p:nvPr>
        </p:nvSpPr>
        <p:spPr/>
        <p:txBody>
          <a:bodyPr/>
          <a:lstStyle/>
          <a:p>
            <a:r>
              <a:rPr lang="en-GB" b="1" dirty="0">
                <a:latin typeface="Calibri" panose="020F0502020204030204" pitchFamily="34" charset="0"/>
              </a:rPr>
              <a:t>A PLAN FOR THE YEAR – LEVEL 3 YEAR 2</a:t>
            </a:r>
          </a:p>
        </p:txBody>
      </p:sp>
      <p:pic>
        <p:nvPicPr>
          <p:cNvPr id="5" name="Content Placeholder 4" descr="A person writing on a book&#10;&#10;Description automatically generated">
            <a:extLst>
              <a:ext uri="{FF2B5EF4-FFF2-40B4-BE49-F238E27FC236}">
                <a16:creationId xmlns:a16="http://schemas.microsoft.com/office/drawing/2014/main" id="{8EF4958C-48FC-3043-DD50-D1B84977C53A}"/>
              </a:ext>
            </a:extLst>
          </p:cNvPr>
          <p:cNvPicPr>
            <a:picLocks noGrp="1" noChangeAspect="1"/>
          </p:cNvPicPr>
          <p:nvPr>
            <p:ph idx="1"/>
          </p:nvPr>
        </p:nvPicPr>
        <p:blipFill>
          <a:blip r:embed="rId3"/>
          <a:stretch>
            <a:fillRect/>
          </a:stretch>
        </p:blipFill>
        <p:spPr>
          <a:xfrm>
            <a:off x="8805203" y="4543864"/>
            <a:ext cx="3232052" cy="2154701"/>
          </a:xfrm>
          <a:prstGeom prst="rect">
            <a:avLst/>
          </a:prstGeom>
        </p:spPr>
      </p:pic>
      <p:pic>
        <p:nvPicPr>
          <p:cNvPr id="4" name="Picture 3" descr="A pink square with a white border&#10;&#10;Description automatically generated with medium confidence">
            <a:extLst>
              <a:ext uri="{FF2B5EF4-FFF2-40B4-BE49-F238E27FC236}">
                <a16:creationId xmlns:a16="http://schemas.microsoft.com/office/drawing/2014/main" id="{F75C3BC0-BD3C-5746-07B9-A1552A285775}"/>
              </a:ext>
            </a:extLst>
          </p:cNvPr>
          <p:cNvPicPr>
            <a:picLocks noChangeAspect="1"/>
          </p:cNvPicPr>
          <p:nvPr/>
        </p:nvPicPr>
        <p:blipFill>
          <a:blip r:embed="rId4"/>
          <a:stretch>
            <a:fillRect/>
          </a:stretch>
        </p:blipFill>
        <p:spPr>
          <a:xfrm>
            <a:off x="0" y="0"/>
            <a:ext cx="12192000" cy="347472"/>
          </a:xfrm>
          <a:prstGeom prst="rect">
            <a:avLst/>
          </a:prstGeom>
        </p:spPr>
      </p:pic>
      <p:sp>
        <p:nvSpPr>
          <p:cNvPr id="6" name="TextBox 5">
            <a:extLst>
              <a:ext uri="{FF2B5EF4-FFF2-40B4-BE49-F238E27FC236}">
                <a16:creationId xmlns:a16="http://schemas.microsoft.com/office/drawing/2014/main" id="{E340B902-C2AC-FE93-4B4A-A6DFDC847FB6}"/>
              </a:ext>
            </a:extLst>
          </p:cNvPr>
          <p:cNvSpPr txBox="1"/>
          <p:nvPr/>
        </p:nvSpPr>
        <p:spPr>
          <a:xfrm>
            <a:off x="2457450" y="11003"/>
            <a:ext cx="6158484" cy="646331"/>
          </a:xfrm>
          <a:prstGeom prst="rect">
            <a:avLst/>
          </a:prstGeom>
          <a:noFill/>
        </p:spPr>
        <p:txBody>
          <a:bodyPr wrap="square">
            <a:spAutoFit/>
          </a:bodyPr>
          <a:lstStyle/>
          <a:p>
            <a:pPr algn="ctr"/>
            <a:r>
              <a:rPr lang="en-US" sz="1800" dirty="0">
                <a:solidFill>
                  <a:schemeClr val="bg1"/>
                </a:solidFill>
                <a:latin typeface="Arial"/>
                <a:cs typeface="Calibri"/>
              </a:rPr>
              <a:t>Community Curiosity Challenge Consideration Commitment</a:t>
            </a:r>
          </a:p>
        </p:txBody>
      </p:sp>
      <p:sp>
        <p:nvSpPr>
          <p:cNvPr id="8" name="TextBox 7">
            <a:extLst>
              <a:ext uri="{FF2B5EF4-FFF2-40B4-BE49-F238E27FC236}">
                <a16:creationId xmlns:a16="http://schemas.microsoft.com/office/drawing/2014/main" id="{5D0686CB-16C9-043B-9265-DAA686C0F8DC}"/>
              </a:ext>
            </a:extLst>
          </p:cNvPr>
          <p:cNvSpPr txBox="1"/>
          <p:nvPr/>
        </p:nvSpPr>
        <p:spPr>
          <a:xfrm>
            <a:off x="838200" y="1690688"/>
            <a:ext cx="9923586" cy="4401205"/>
          </a:xfrm>
          <a:prstGeom prst="rect">
            <a:avLst/>
          </a:prstGeom>
          <a:noFill/>
        </p:spPr>
        <p:txBody>
          <a:bodyPr wrap="square" rtlCol="0">
            <a:spAutoFit/>
          </a:bodyPr>
          <a:lstStyle/>
          <a:p>
            <a:pPr marL="285750" indent="-285750">
              <a:buFont typeface="Arial" panose="020B0604020202020204" pitchFamily="34" charset="0"/>
              <a:buChar char="•"/>
            </a:pPr>
            <a:r>
              <a:rPr lang="en-GB" sz="2800" dirty="0"/>
              <a:t>It’s all about applying</a:t>
            </a:r>
          </a:p>
          <a:p>
            <a:pPr marL="285750" indent="-285750">
              <a:buFont typeface="Arial" panose="020B0604020202020204" pitchFamily="34" charset="0"/>
              <a:buChar char="•"/>
            </a:pPr>
            <a:r>
              <a:rPr lang="en-GB" sz="2800" dirty="0"/>
              <a:t>Research the opportunities available and get those applications in</a:t>
            </a:r>
          </a:p>
          <a:p>
            <a:pPr marL="285750" indent="-285750">
              <a:buFont typeface="Arial" panose="020B0604020202020204" pitchFamily="34" charset="0"/>
              <a:buChar char="•"/>
            </a:pPr>
            <a:r>
              <a:rPr lang="en-GB" sz="2800" dirty="0"/>
              <a:t>Have a mock interview on Wednesday 11 March, between 10.30 and 1.40 pm</a:t>
            </a:r>
          </a:p>
          <a:p>
            <a:pPr marL="285750" indent="-285750">
              <a:buFont typeface="Arial" panose="020B0604020202020204" pitchFamily="34" charset="0"/>
              <a:buChar char="•"/>
            </a:pPr>
            <a:r>
              <a:rPr lang="en-GB" sz="2800" dirty="0"/>
              <a:t>Attend the WQE Careers Fair on Thursday 23 April from 6 – 8pm at University Road</a:t>
            </a:r>
          </a:p>
          <a:p>
            <a:pPr marL="285750" indent="-285750">
              <a:buFont typeface="Arial" panose="020B0604020202020204" pitchFamily="34" charset="0"/>
              <a:buChar char="•"/>
            </a:pPr>
            <a:r>
              <a:rPr lang="en-GB" sz="2800" dirty="0"/>
              <a:t>Firm up a back up plan</a:t>
            </a:r>
          </a:p>
          <a:p>
            <a:pPr marL="285750" indent="-285750">
              <a:buFont typeface="Arial" panose="020B0604020202020204" pitchFamily="34" charset="0"/>
              <a:buChar char="•"/>
            </a:pPr>
            <a:r>
              <a:rPr lang="en-GB" sz="2800" dirty="0"/>
              <a:t>Use the Careers service for support </a:t>
            </a:r>
          </a:p>
          <a:p>
            <a:pPr marL="285750" indent="-285750">
              <a:buFont typeface="Arial" panose="020B0604020202020204" pitchFamily="34" charset="0"/>
              <a:buChar char="•"/>
            </a:pPr>
            <a:endParaRPr lang="en-GB" sz="2800" dirty="0"/>
          </a:p>
        </p:txBody>
      </p:sp>
    </p:spTree>
    <p:extLst>
      <p:ext uri="{BB962C8B-B14F-4D97-AF65-F5344CB8AC3E}">
        <p14:creationId xmlns:p14="http://schemas.microsoft.com/office/powerpoint/2010/main" val="2336874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F92B50-BF7A-4D66-86B6-6EAE83912C6D}"/>
              </a:ext>
            </a:extLst>
          </p:cNvPr>
          <p:cNvPicPr>
            <a:picLocks noChangeAspect="1"/>
          </p:cNvPicPr>
          <p:nvPr/>
        </p:nvPicPr>
        <p:blipFill>
          <a:blip r:embed="rId2"/>
          <a:stretch>
            <a:fillRect/>
          </a:stretch>
        </p:blipFill>
        <p:spPr>
          <a:xfrm>
            <a:off x="0" y="0"/>
            <a:ext cx="12192000" cy="347472"/>
          </a:xfrm>
          <a:prstGeom prst="rect">
            <a:avLst/>
          </a:prstGeom>
        </p:spPr>
      </p:pic>
      <p:sp>
        <p:nvSpPr>
          <p:cNvPr id="12" name="Rectangle 11">
            <a:extLst>
              <a:ext uri="{FF2B5EF4-FFF2-40B4-BE49-F238E27FC236}">
                <a16:creationId xmlns:a16="http://schemas.microsoft.com/office/drawing/2014/main" id="{9F593259-A418-48CA-B9E0-8E247DD944F9}"/>
              </a:ext>
            </a:extLst>
          </p:cNvPr>
          <p:cNvSpPr/>
          <p:nvPr/>
        </p:nvSpPr>
        <p:spPr>
          <a:xfrm>
            <a:off x="288321" y="641241"/>
            <a:ext cx="11940151" cy="646331"/>
          </a:xfrm>
          <a:prstGeom prst="rect">
            <a:avLst/>
          </a:prstGeom>
        </p:spPr>
        <p:txBody>
          <a:bodyPr wrap="square" lIns="91440" tIns="45720" rIns="91440" bIns="45720" anchor="t">
            <a:spAutoFit/>
          </a:bodyPr>
          <a:lstStyle/>
          <a:p>
            <a:r>
              <a:rPr lang="en-GB" sz="3600" b="1" dirty="0">
                <a:latin typeface="Arial"/>
                <a:cs typeface="Arial"/>
              </a:rPr>
              <a:t>MORE USEFUL WEBSITES </a:t>
            </a:r>
          </a:p>
        </p:txBody>
      </p:sp>
      <p:pic>
        <p:nvPicPr>
          <p:cNvPr id="3" name="Picture 2">
            <a:extLst>
              <a:ext uri="{FF2B5EF4-FFF2-40B4-BE49-F238E27FC236}">
                <a16:creationId xmlns:a16="http://schemas.microsoft.com/office/drawing/2014/main" id="{565D411A-8D41-44FD-BBCC-DFBE8DF8A2DC}"/>
              </a:ext>
            </a:extLst>
          </p:cNvPr>
          <p:cNvPicPr>
            <a:picLocks noChangeAspect="1"/>
          </p:cNvPicPr>
          <p:nvPr/>
        </p:nvPicPr>
        <p:blipFill rotWithShape="1">
          <a:blip r:embed="rId3">
            <a:extLst>
              <a:ext uri="{28A0092B-C50C-407E-A947-70E740481C1C}">
                <a14:useLocalDpi xmlns:a14="http://schemas.microsoft.com/office/drawing/2010/main" val="0"/>
              </a:ext>
            </a:extLst>
          </a:blip>
          <a:srcRect r="32183"/>
          <a:stretch/>
        </p:blipFill>
        <p:spPr>
          <a:xfrm>
            <a:off x="8895829" y="1997021"/>
            <a:ext cx="2807818" cy="2758493"/>
          </a:xfrm>
          <a:prstGeom prst="rect">
            <a:avLst/>
          </a:prstGeom>
        </p:spPr>
      </p:pic>
      <p:sp>
        <p:nvSpPr>
          <p:cNvPr id="15" name="TextBox 14">
            <a:extLst>
              <a:ext uri="{FF2B5EF4-FFF2-40B4-BE49-F238E27FC236}">
                <a16:creationId xmlns:a16="http://schemas.microsoft.com/office/drawing/2014/main" id="{59188724-0E0C-4C18-A15F-3C9DBA439499}"/>
              </a:ext>
            </a:extLst>
          </p:cNvPr>
          <p:cNvSpPr txBox="1"/>
          <p:nvPr/>
        </p:nvSpPr>
        <p:spPr>
          <a:xfrm>
            <a:off x="288321" y="1064653"/>
            <a:ext cx="8061202" cy="6666440"/>
          </a:xfrm>
          <a:prstGeom prst="rect">
            <a:avLst/>
          </a:prstGeom>
          <a:noFill/>
        </p:spPr>
        <p:txBody>
          <a:bodyPr wrap="square" lIns="91440" tIns="45720" rIns="91440" bIns="45720" rtlCol="0" anchor="t">
            <a:spAutoFit/>
          </a:bodyPr>
          <a:lstStyle/>
          <a:p>
            <a:pPr marL="285750" indent="-285750" eaLnBrk="1" fontAlgn="auto" hangingPunct="1">
              <a:lnSpc>
                <a:spcPct val="80000"/>
              </a:lnSpc>
              <a:spcAft>
                <a:spcPts val="0"/>
              </a:spcAft>
              <a:buFont typeface="Arial" panose="020B0604020202020204" pitchFamily="34" charset="0"/>
              <a:buChar char="•"/>
              <a:defRPr/>
            </a:pPr>
            <a:endParaRPr lang="en-GB" sz="2200" dirty="0"/>
          </a:p>
          <a:p>
            <a:pPr>
              <a:lnSpc>
                <a:spcPct val="80000"/>
              </a:lnSpc>
              <a:defRPr/>
            </a:pPr>
            <a:r>
              <a:rPr lang="en-GB" sz="2800" dirty="0">
                <a:latin typeface="Arial"/>
                <a:cs typeface="Calibri" panose="020F0502020204030204"/>
              </a:rPr>
              <a:t>For work experience opportunities</a:t>
            </a:r>
          </a:p>
          <a:p>
            <a:pPr>
              <a:lnSpc>
                <a:spcPct val="80000"/>
              </a:lnSpc>
              <a:defRPr/>
            </a:pPr>
            <a:r>
              <a:rPr lang="en-GB" sz="2600" dirty="0">
                <a:latin typeface="Arial"/>
                <a:cs typeface="Calibri" panose="020F0502020204030204"/>
                <a:hlinkClick r:id="rId4"/>
              </a:rPr>
              <a:t>UCAS virtual work experiences</a:t>
            </a:r>
            <a:endParaRPr lang="en-GB" sz="2600" dirty="0">
              <a:latin typeface="Arial"/>
              <a:cs typeface="Calibri" panose="020F0502020204030204"/>
            </a:endParaRPr>
          </a:p>
          <a:p>
            <a:pPr>
              <a:lnSpc>
                <a:spcPct val="80000"/>
              </a:lnSpc>
              <a:defRPr/>
            </a:pPr>
            <a:r>
              <a:rPr lang="en-GB" sz="2600" dirty="0">
                <a:effectLst/>
                <a:latin typeface="Aptos" panose="020B0004020202020204" pitchFamily="34" charset="0"/>
                <a:ea typeface="Calibri" panose="020F0502020204030204" pitchFamily="34" charset="0"/>
                <a:cs typeface="Calibri" panose="020F0502020204030204" pitchFamily="34" charset="0"/>
                <a:hlinkClick r:id="rId5"/>
              </a:rPr>
              <a:t>Pathway CTM</a:t>
            </a:r>
            <a:endParaRPr lang="en-GB" sz="2600" dirty="0">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dirty="0">
                <a:latin typeface="Aptos" panose="020B0004020202020204" pitchFamily="34" charset="0"/>
                <a:ea typeface="Calibri" panose="020F0502020204030204" pitchFamily="34" charset="0"/>
                <a:cs typeface="Calibri" panose="020F0502020204030204" pitchFamily="34" charset="0"/>
                <a:hlinkClick r:id="rId6"/>
              </a:rPr>
              <a:t>The Sixth Formers guide</a:t>
            </a:r>
            <a:endParaRPr lang="en-GB" sz="2600" dirty="0">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dirty="0" err="1">
                <a:latin typeface="Aptos" panose="020B0004020202020204" pitchFamily="34" charset="0"/>
                <a:ea typeface="Calibri" panose="020F0502020204030204" pitchFamily="34" charset="0"/>
                <a:cs typeface="Calibri" panose="020F0502020204030204" pitchFamily="34" charset="0"/>
                <a:hlinkClick r:id="rId7"/>
              </a:rPr>
              <a:t>Springpod</a:t>
            </a:r>
            <a:endParaRPr lang="en-GB" sz="2600" dirty="0">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hlinkClick r:id="rId8"/>
              </a:rPr>
              <a:t>Young Professionals</a:t>
            </a:r>
            <a:endPar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hlinkClick r:id="rId9"/>
              </a:rPr>
              <a:t>Futures for all</a:t>
            </a:r>
            <a:endPar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hlinkClick r:id="rId10"/>
              </a:rPr>
              <a:t>PwC virtual insight week</a:t>
            </a:r>
            <a:endPar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hlinkClick r:id="rId11"/>
              </a:rPr>
              <a:t>Deloitte Career Shapers and ASPIRE</a:t>
            </a:r>
            <a:endPar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hlinkClick r:id="rId12"/>
              </a:rPr>
              <a:t>Grant Thornton Ignite</a:t>
            </a:r>
            <a:endPar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endParaRPr lang="en-GB" sz="2800" dirty="0">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800" dirty="0">
                <a:effectLst/>
                <a:latin typeface="Aptos" panose="020B0004020202020204" pitchFamily="34" charset="0"/>
                <a:ea typeface="Calibri" panose="020F0502020204030204" pitchFamily="34" charset="0"/>
                <a:cs typeface="Calibri" panose="020F0502020204030204" pitchFamily="34" charset="0"/>
              </a:rPr>
              <a:t>For more information on Apprenticeships</a:t>
            </a:r>
          </a:p>
          <a:p>
            <a:pPr>
              <a:lnSpc>
                <a:spcPct val="80000"/>
              </a:lnSpc>
              <a:defRPr/>
            </a:pPr>
            <a:r>
              <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hlinkClick r:id="rId13"/>
              </a:rPr>
              <a:t>Sign up for the UCAS parent newsletter here</a:t>
            </a:r>
            <a:endParaRPr lang="en-GB" sz="2600" u="sng" dirty="0">
              <a:solidFill>
                <a:srgbClr val="0000FF"/>
              </a:solidFill>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dirty="0">
                <a:effectLst/>
                <a:latin typeface="Aptos" panose="020B0004020202020204" pitchFamily="34" charset="0"/>
                <a:ea typeface="Calibri" panose="020F0502020204030204" pitchFamily="34" charset="0"/>
                <a:cs typeface="Calibri" panose="020F0502020204030204" pitchFamily="34" charset="0"/>
                <a:hlinkClick r:id="rId14"/>
              </a:rPr>
              <a:t>Get my first job newsletter </a:t>
            </a:r>
            <a:endParaRPr lang="en-GB" sz="2600" dirty="0">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r>
              <a:rPr lang="en-GB" sz="2600" dirty="0">
                <a:effectLst/>
                <a:latin typeface="Aptos" panose="020B0004020202020204" pitchFamily="34" charset="0"/>
                <a:ea typeface="Calibri" panose="020F0502020204030204" pitchFamily="34" charset="0"/>
                <a:cs typeface="Calibri" panose="020F0502020204030204" pitchFamily="34" charset="0"/>
                <a:hlinkClick r:id="rId15"/>
              </a:rPr>
              <a:t>The Parents Guide</a:t>
            </a:r>
            <a:endParaRPr lang="en-GB" sz="2600" dirty="0">
              <a:effectLst/>
              <a:latin typeface="Aptos" panose="020B0004020202020204" pitchFamily="34" charset="0"/>
              <a:ea typeface="Calibri" panose="020F0502020204030204" pitchFamily="34" charset="0"/>
              <a:cs typeface="Calibri" panose="020F0502020204030204" pitchFamily="34" charset="0"/>
            </a:endParaRPr>
          </a:p>
          <a:p>
            <a:pPr>
              <a:lnSpc>
                <a:spcPct val="80000"/>
              </a:lnSpc>
              <a:defRPr/>
            </a:pPr>
            <a:br>
              <a:rPr lang="en-GB" sz="1800" dirty="0">
                <a:effectLst/>
                <a:latin typeface="Aptos" panose="020B0004020202020204" pitchFamily="34" charset="0"/>
                <a:ea typeface="Calibri" panose="020F0502020204030204" pitchFamily="34" charset="0"/>
                <a:cs typeface="Calibri" panose="020F0502020204030204" pitchFamily="34" charset="0"/>
              </a:rPr>
            </a:br>
            <a:br>
              <a:rPr lang="en-GB" sz="1800" dirty="0">
                <a:effectLst/>
                <a:latin typeface="Aptos" panose="020B0004020202020204" pitchFamily="34" charset="0"/>
                <a:ea typeface="Calibri" panose="020F0502020204030204" pitchFamily="34" charset="0"/>
                <a:cs typeface="Calibri" panose="020F0502020204030204" pitchFamily="34" charset="0"/>
              </a:rPr>
            </a:br>
            <a:endParaRPr lang="en-GB" sz="1600" dirty="0">
              <a:latin typeface="Arial"/>
              <a:cs typeface="Calibri" panose="020F0502020204030204"/>
            </a:endParaRPr>
          </a:p>
          <a:p>
            <a:pPr>
              <a:lnSpc>
                <a:spcPct val="80000"/>
              </a:lnSpc>
              <a:defRPr/>
            </a:pPr>
            <a:endParaRPr lang="en-GB" sz="1600" dirty="0">
              <a:latin typeface="Arial"/>
              <a:cs typeface="Calibri" panose="020F0502020204030204"/>
            </a:endParaRPr>
          </a:p>
          <a:p>
            <a:pPr>
              <a:lnSpc>
                <a:spcPct val="80000"/>
              </a:lnSpc>
              <a:defRPr/>
            </a:pPr>
            <a:endParaRPr lang="en-GB" sz="1600" dirty="0">
              <a:latin typeface="Arial"/>
              <a:cs typeface="Calibri" panose="020F0502020204030204"/>
            </a:endParaRPr>
          </a:p>
          <a:p>
            <a:pPr>
              <a:lnSpc>
                <a:spcPct val="80000"/>
              </a:lnSpc>
              <a:defRPr/>
            </a:pPr>
            <a:endParaRPr lang="en-GB" sz="1600" dirty="0">
              <a:latin typeface="Arial"/>
              <a:cs typeface="Calibri" panose="020F0502020204030204"/>
            </a:endParaRPr>
          </a:p>
          <a:p>
            <a:pPr>
              <a:lnSpc>
                <a:spcPct val="80000"/>
              </a:lnSpc>
              <a:defRPr/>
            </a:pPr>
            <a:endParaRPr lang="en-GB" sz="1600" dirty="0">
              <a:latin typeface="Arial"/>
              <a:cs typeface="Calibri" panose="020F0502020204030204"/>
            </a:endParaRPr>
          </a:p>
        </p:txBody>
      </p:sp>
      <p:sp>
        <p:nvSpPr>
          <p:cNvPr id="4" name="TextBox 3">
            <a:extLst>
              <a:ext uri="{FF2B5EF4-FFF2-40B4-BE49-F238E27FC236}">
                <a16:creationId xmlns:a16="http://schemas.microsoft.com/office/drawing/2014/main" id="{ABEFB381-4A6C-0B2B-5FAC-7AD4E6328F54}"/>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4259468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28C3C-8B64-432C-BAD5-06EF70E16527}"/>
              </a:ext>
            </a:extLst>
          </p:cNvPr>
          <p:cNvSpPr>
            <a:spLocks noGrp="1"/>
          </p:cNvSpPr>
          <p:nvPr>
            <p:ph type="title"/>
          </p:nvPr>
        </p:nvSpPr>
        <p:spPr>
          <a:xfrm>
            <a:off x="832702" y="581663"/>
            <a:ext cx="10515600" cy="1325563"/>
          </a:xfrm>
        </p:spPr>
        <p:txBody>
          <a:bodyPr anchor="b">
            <a:normAutofit fontScale="90000"/>
          </a:bodyPr>
          <a:lstStyle/>
          <a:p>
            <a:br>
              <a:rPr lang="en-GB" sz="4000" b="1" dirty="0">
                <a:latin typeface="Arial" panose="020B0604020202020204" pitchFamily="34" charset="0"/>
                <a:cs typeface="Arial" panose="020B0604020202020204" pitchFamily="34" charset="0"/>
              </a:rPr>
            </a:br>
            <a:br>
              <a:rPr lang="en-GB" sz="4000" b="1" dirty="0">
                <a:latin typeface="Arial" panose="020B0604020202020204" pitchFamily="34" charset="0"/>
                <a:cs typeface="Arial" panose="020B0604020202020204" pitchFamily="34" charset="0"/>
              </a:rPr>
            </a:br>
            <a:br>
              <a:rPr lang="en-GB" sz="4000" b="1" dirty="0">
                <a:latin typeface="Arial" panose="020B0604020202020204" pitchFamily="34" charset="0"/>
                <a:cs typeface="Arial" panose="020B0604020202020204" pitchFamily="34" charset="0"/>
              </a:rPr>
            </a:br>
            <a:br>
              <a:rPr lang="en-GB" sz="4000" b="1" dirty="0">
                <a:latin typeface="Arial" panose="020B0604020202020204" pitchFamily="34" charset="0"/>
                <a:cs typeface="Arial" panose="020B0604020202020204" pitchFamily="34" charset="0"/>
              </a:rPr>
            </a:br>
            <a:br>
              <a:rPr lang="en-GB" sz="4000" b="1" dirty="0">
                <a:latin typeface="Arial" panose="020B0604020202020204" pitchFamily="34" charset="0"/>
                <a:cs typeface="Arial" panose="020B0604020202020204" pitchFamily="34" charset="0"/>
              </a:rPr>
            </a:br>
            <a:r>
              <a:rPr lang="en-GB" sz="4000" b="1" dirty="0">
                <a:latin typeface="Arial" panose="020B0604020202020204" pitchFamily="34" charset="0"/>
                <a:cs typeface="Arial" panose="020B0604020202020204" pitchFamily="34" charset="0"/>
              </a:rPr>
              <a:t>HOW TO CONTACT CAREERS</a:t>
            </a:r>
            <a:br>
              <a:rPr lang="en-GB" sz="2200" b="1" dirty="0">
                <a:latin typeface="Calibri"/>
                <a:cs typeface="Calibri"/>
              </a:rPr>
            </a:br>
            <a:br>
              <a:rPr lang="en-GB" sz="2200" b="1" dirty="0">
                <a:latin typeface="Calibri"/>
                <a:cs typeface="Calibri"/>
              </a:rPr>
            </a:br>
            <a:endParaRPr lang="en-GB" sz="2200" dirty="0">
              <a:latin typeface="Calibri"/>
              <a:cs typeface="Calibri"/>
            </a:endParaRPr>
          </a:p>
        </p:txBody>
      </p:sp>
      <p:sp>
        <p:nvSpPr>
          <p:cNvPr id="3" name="Content Placeholder 2">
            <a:extLst>
              <a:ext uri="{FF2B5EF4-FFF2-40B4-BE49-F238E27FC236}">
                <a16:creationId xmlns:a16="http://schemas.microsoft.com/office/drawing/2014/main" id="{79C40742-E06E-4B54-B025-052B8958E4C6}"/>
              </a:ext>
            </a:extLst>
          </p:cNvPr>
          <p:cNvSpPr>
            <a:spLocks noGrp="1"/>
          </p:cNvSpPr>
          <p:nvPr>
            <p:ph idx="1"/>
          </p:nvPr>
        </p:nvSpPr>
        <p:spPr/>
        <p:txBody>
          <a:bodyPr anchor="t">
            <a:normAutofit/>
          </a:bodyPr>
          <a:lstStyle/>
          <a:p>
            <a:pPr marL="0" indent="0">
              <a:buNone/>
            </a:pPr>
            <a:r>
              <a:rPr lang="en-GB" dirty="0">
                <a:solidFill>
                  <a:schemeClr val="tx1">
                    <a:alpha val="80000"/>
                  </a:schemeClr>
                </a:solidFill>
                <a:latin typeface="Calibri"/>
                <a:cs typeface="Calibri"/>
              </a:rPr>
              <a:t>Students can </a:t>
            </a:r>
          </a:p>
          <a:p>
            <a:r>
              <a:rPr lang="en-GB" sz="3200" b="1" dirty="0">
                <a:solidFill>
                  <a:schemeClr val="tx1">
                    <a:alpha val="80000"/>
                  </a:schemeClr>
                </a:solidFill>
                <a:latin typeface="Calibri"/>
                <a:cs typeface="Calibri"/>
              </a:rPr>
              <a:t>Visit/drop in </a:t>
            </a:r>
            <a:endParaRPr lang="en-GB" sz="3200" b="1" dirty="0">
              <a:solidFill>
                <a:schemeClr val="tx1">
                  <a:alpha val="80000"/>
                </a:schemeClr>
              </a:solidFill>
              <a:latin typeface="Calibri" panose="020F0502020204030204" pitchFamily="34" charset="0"/>
              <a:cs typeface="Calibri" panose="020F0502020204030204" pitchFamily="34" charset="0"/>
            </a:endParaRPr>
          </a:p>
          <a:p>
            <a:pPr marL="0" indent="0">
              <a:buNone/>
            </a:pPr>
            <a:r>
              <a:rPr lang="en-GB" dirty="0">
                <a:solidFill>
                  <a:schemeClr val="tx1">
                    <a:alpha val="80000"/>
                  </a:schemeClr>
                </a:solidFill>
                <a:latin typeface="Calibri"/>
                <a:cs typeface="Calibri"/>
              </a:rPr>
              <a:t>University Road, Mon-Fri in Careers (next to the Study Centre). Regent Road – Mon, Wed and Thurs in Hub 2. Regular drop in between 1 and 2pm</a:t>
            </a:r>
          </a:p>
          <a:p>
            <a:r>
              <a:rPr lang="en-GB" sz="3200" b="1" dirty="0">
                <a:solidFill>
                  <a:schemeClr val="tx1">
                    <a:alpha val="80000"/>
                  </a:schemeClr>
                </a:solidFill>
                <a:latin typeface="Calibri"/>
                <a:cs typeface="Calibri"/>
              </a:rPr>
              <a:t>Email </a:t>
            </a:r>
            <a:r>
              <a:rPr lang="en-GB" b="1" dirty="0">
                <a:solidFill>
                  <a:schemeClr val="tx1">
                    <a:alpha val="80000"/>
                  </a:schemeClr>
                </a:solidFill>
                <a:latin typeface="Calibri"/>
                <a:cs typeface="Calibri"/>
              </a:rPr>
              <a:t>- </a:t>
            </a:r>
            <a:r>
              <a:rPr lang="en-GB" dirty="0">
                <a:solidFill>
                  <a:schemeClr val="tx1">
                    <a:alpha val="80000"/>
                  </a:schemeClr>
                </a:solidFill>
                <a:latin typeface="Calibri"/>
                <a:cs typeface="Calibri"/>
              </a:rPr>
              <a:t>careers@wqe.ac.uk</a:t>
            </a:r>
          </a:p>
          <a:p>
            <a:r>
              <a:rPr lang="en-GB" sz="3200" b="1" dirty="0">
                <a:solidFill>
                  <a:schemeClr val="tx1">
                    <a:alpha val="80000"/>
                  </a:schemeClr>
                </a:solidFill>
                <a:latin typeface="Calibri"/>
                <a:cs typeface="Calibri"/>
              </a:rPr>
              <a:t>MS Bookings </a:t>
            </a:r>
            <a:r>
              <a:rPr lang="en-GB" b="1" dirty="0">
                <a:solidFill>
                  <a:schemeClr val="tx1">
                    <a:alpha val="80000"/>
                  </a:schemeClr>
                </a:solidFill>
                <a:latin typeface="Calibri"/>
                <a:cs typeface="Calibri"/>
                <a:hlinkClick r:id="rId2"/>
              </a:rPr>
              <a:t>students can book their own appointment here</a:t>
            </a:r>
            <a:endParaRPr lang="en-GB" b="1" dirty="0">
              <a:solidFill>
                <a:schemeClr val="tx1">
                  <a:alpha val="80000"/>
                </a:schemeClr>
              </a:solidFill>
              <a:latin typeface="Calibri"/>
              <a:cs typeface="Calibri"/>
            </a:endParaRPr>
          </a:p>
          <a:p>
            <a:pPr marL="0" indent="0">
              <a:buNone/>
            </a:pPr>
            <a:endParaRPr lang="en-GB" dirty="0">
              <a:solidFill>
                <a:schemeClr val="tx1">
                  <a:alpha val="80000"/>
                </a:schemeClr>
              </a:solidFill>
              <a:latin typeface="Calibri"/>
              <a:cs typeface="Calibri"/>
            </a:endParaRPr>
          </a:p>
          <a:p>
            <a:endParaRPr lang="en-GB" b="1" dirty="0">
              <a:solidFill>
                <a:schemeClr val="tx1">
                  <a:alpha val="80000"/>
                </a:schemeClr>
              </a:solidFill>
              <a:latin typeface="Calibri"/>
              <a:cs typeface="Calibri"/>
            </a:endParaRPr>
          </a:p>
        </p:txBody>
      </p:sp>
      <p:sp>
        <p:nvSpPr>
          <p:cNvPr id="4" name="TextBox 3">
            <a:extLst>
              <a:ext uri="{FF2B5EF4-FFF2-40B4-BE49-F238E27FC236}">
                <a16:creationId xmlns:a16="http://schemas.microsoft.com/office/drawing/2014/main" id="{084EC730-CBCF-8630-F38C-3009B9712812}"/>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pic>
        <p:nvPicPr>
          <p:cNvPr id="5" name="Picture 4">
            <a:extLst>
              <a:ext uri="{FF2B5EF4-FFF2-40B4-BE49-F238E27FC236}">
                <a16:creationId xmlns:a16="http://schemas.microsoft.com/office/drawing/2014/main" id="{64845B13-E851-8DF1-72FD-360FF1566E78}"/>
              </a:ext>
            </a:extLst>
          </p:cNvPr>
          <p:cNvPicPr>
            <a:picLocks noChangeAspect="1"/>
          </p:cNvPicPr>
          <p:nvPr/>
        </p:nvPicPr>
        <p:blipFill>
          <a:blip r:embed="rId3"/>
          <a:stretch>
            <a:fillRect/>
          </a:stretch>
        </p:blipFill>
        <p:spPr>
          <a:xfrm>
            <a:off x="0" y="0"/>
            <a:ext cx="12192000" cy="347472"/>
          </a:xfrm>
          <a:prstGeom prst="rect">
            <a:avLst/>
          </a:prstGeom>
        </p:spPr>
      </p:pic>
      <p:sp>
        <p:nvSpPr>
          <p:cNvPr id="8" name="TextBox 7">
            <a:extLst>
              <a:ext uri="{FF2B5EF4-FFF2-40B4-BE49-F238E27FC236}">
                <a16:creationId xmlns:a16="http://schemas.microsoft.com/office/drawing/2014/main" id="{320AC875-7475-07D7-DA17-733B96201BF1}"/>
              </a:ext>
            </a:extLst>
          </p:cNvPr>
          <p:cNvSpPr txBox="1"/>
          <p:nvPr/>
        </p:nvSpPr>
        <p:spPr>
          <a:xfrm>
            <a:off x="1830122" y="28963"/>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spTree>
    <p:extLst>
      <p:ext uri="{BB962C8B-B14F-4D97-AF65-F5344CB8AC3E}">
        <p14:creationId xmlns:p14="http://schemas.microsoft.com/office/powerpoint/2010/main" val="2993995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D4A1B4-8F6D-4388-B3B2-EBD70CD94375}"/>
              </a:ext>
            </a:extLst>
          </p:cNvPr>
          <p:cNvSpPr/>
          <p:nvPr/>
        </p:nvSpPr>
        <p:spPr>
          <a:xfrm>
            <a:off x="1531301" y="3145612"/>
            <a:ext cx="10272676" cy="135575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5400" b="1" dirty="0">
              <a:latin typeface="Arial"/>
              <a:ea typeface="+mj-ea"/>
              <a:cs typeface="Arial"/>
            </a:endParaRPr>
          </a:p>
          <a:p>
            <a:pPr>
              <a:lnSpc>
                <a:spcPct val="90000"/>
              </a:lnSpc>
              <a:spcBef>
                <a:spcPct val="0"/>
              </a:spcBef>
              <a:spcAft>
                <a:spcPts val="600"/>
              </a:spcAft>
            </a:pPr>
            <a:endParaRPr lang="en-US" sz="5400" b="1" dirty="0">
              <a:latin typeface="Arial"/>
              <a:ea typeface="+mj-ea"/>
              <a:cs typeface="Arial"/>
            </a:endParaRPr>
          </a:p>
          <a:p>
            <a:pPr>
              <a:lnSpc>
                <a:spcPct val="90000"/>
              </a:lnSpc>
              <a:spcBef>
                <a:spcPct val="0"/>
              </a:spcBef>
              <a:spcAft>
                <a:spcPts val="600"/>
              </a:spcAft>
            </a:pPr>
            <a:endParaRPr lang="en-US" sz="6400" b="1" dirty="0">
              <a:latin typeface="Arial"/>
              <a:ea typeface="+mj-ea"/>
              <a:cs typeface="Arial"/>
            </a:endParaRPr>
          </a:p>
          <a:p>
            <a:pPr>
              <a:lnSpc>
                <a:spcPct val="90000"/>
              </a:lnSpc>
              <a:spcBef>
                <a:spcPct val="0"/>
              </a:spcBef>
              <a:spcAft>
                <a:spcPts val="600"/>
              </a:spcAft>
            </a:pPr>
            <a:endParaRPr lang="en-US" sz="7200" b="1" dirty="0">
              <a:latin typeface="Arial"/>
              <a:ea typeface="+mj-ea"/>
              <a:cs typeface="Arial"/>
            </a:endParaRPr>
          </a:p>
          <a:p>
            <a:pPr>
              <a:lnSpc>
                <a:spcPct val="90000"/>
              </a:lnSpc>
              <a:spcBef>
                <a:spcPct val="0"/>
              </a:spcBef>
              <a:spcAft>
                <a:spcPts val="600"/>
              </a:spcAft>
            </a:pPr>
            <a:endParaRPr lang="en-US" sz="7200" b="1" dirty="0">
              <a:latin typeface="Arial"/>
              <a:ea typeface="+mj-ea"/>
              <a:cs typeface="Arial"/>
            </a:endParaRPr>
          </a:p>
          <a:p>
            <a:pPr>
              <a:lnSpc>
                <a:spcPct val="90000"/>
              </a:lnSpc>
              <a:spcBef>
                <a:spcPct val="0"/>
              </a:spcBef>
              <a:spcAft>
                <a:spcPts val="600"/>
              </a:spcAft>
            </a:pPr>
            <a:endParaRPr lang="en-US" sz="7200" b="1" dirty="0">
              <a:latin typeface="Arial"/>
              <a:ea typeface="+mj-ea"/>
              <a:cs typeface="Arial"/>
            </a:endParaRPr>
          </a:p>
          <a:p>
            <a:pPr>
              <a:lnSpc>
                <a:spcPct val="90000"/>
              </a:lnSpc>
              <a:spcBef>
                <a:spcPct val="0"/>
              </a:spcBef>
              <a:spcAft>
                <a:spcPts val="600"/>
              </a:spcAft>
            </a:pPr>
            <a:endParaRPr lang="en-US" sz="7200" b="1" dirty="0">
              <a:latin typeface="Arial"/>
              <a:ea typeface="+mj-ea"/>
              <a:cs typeface="Arial"/>
            </a:endParaRPr>
          </a:p>
          <a:p>
            <a:pPr>
              <a:lnSpc>
                <a:spcPct val="90000"/>
              </a:lnSpc>
              <a:spcBef>
                <a:spcPct val="0"/>
              </a:spcBef>
              <a:spcAft>
                <a:spcPts val="600"/>
              </a:spcAft>
            </a:pPr>
            <a:endParaRPr lang="en-US" sz="7200" b="1" dirty="0">
              <a:latin typeface="Arial"/>
              <a:ea typeface="+mj-ea"/>
              <a:cs typeface="Arial"/>
            </a:endParaRPr>
          </a:p>
          <a:p>
            <a:pPr>
              <a:lnSpc>
                <a:spcPct val="90000"/>
              </a:lnSpc>
              <a:spcBef>
                <a:spcPct val="0"/>
              </a:spcBef>
              <a:spcAft>
                <a:spcPts val="600"/>
              </a:spcAft>
            </a:pPr>
            <a:endParaRPr lang="en-US" sz="5400" b="1" kern="1200" dirty="0">
              <a:latin typeface="Arial"/>
              <a:ea typeface="+mj-ea"/>
              <a:cs typeface="Arial"/>
            </a:endParaRPr>
          </a:p>
          <a:p>
            <a:pPr>
              <a:lnSpc>
                <a:spcPct val="90000"/>
              </a:lnSpc>
              <a:spcBef>
                <a:spcPct val="0"/>
              </a:spcBef>
              <a:spcAft>
                <a:spcPts val="600"/>
              </a:spcAft>
            </a:pPr>
            <a:endParaRPr lang="en-US" sz="5400" b="1" kern="1200" dirty="0">
              <a:latin typeface="Arial"/>
              <a:ea typeface="+mj-ea"/>
              <a:cs typeface="Arial"/>
            </a:endParaRPr>
          </a:p>
        </p:txBody>
      </p:sp>
      <p:pic>
        <p:nvPicPr>
          <p:cNvPr id="10" name="Picture 9">
            <a:extLst>
              <a:ext uri="{FF2B5EF4-FFF2-40B4-BE49-F238E27FC236}">
                <a16:creationId xmlns:a16="http://schemas.microsoft.com/office/drawing/2014/main" id="{222B36D4-8D28-4837-92B3-E4F7BDF25CAE}"/>
              </a:ext>
            </a:extLst>
          </p:cNvPr>
          <p:cNvPicPr>
            <a:picLocks noChangeAspect="1"/>
          </p:cNvPicPr>
          <p:nvPr/>
        </p:nvPicPr>
        <p:blipFill rotWithShape="1">
          <a:blip r:embed="rId2">
            <a:extLst>
              <a:ext uri="{28A0092B-C50C-407E-A947-70E740481C1C}">
                <a14:useLocalDpi xmlns:a14="http://schemas.microsoft.com/office/drawing/2010/main" val="0"/>
              </a:ext>
            </a:extLst>
          </a:blip>
          <a:srcRect t="28959" r="1" b="33680"/>
          <a:stretch/>
        </p:blipFill>
        <p:spPr>
          <a:xfrm>
            <a:off x="3649318" y="347474"/>
            <a:ext cx="8542682" cy="2130473"/>
          </a:xfrm>
          <a:custGeom>
            <a:avLst/>
            <a:gdLst/>
            <a:ahLst/>
            <a:cxnLst/>
            <a:rect l="l" t="t" r="r" b="b"/>
            <a:pathLst>
              <a:path w="8542682" h="2130473">
                <a:moveTo>
                  <a:pt x="986689" y="0"/>
                </a:moveTo>
                <a:lnTo>
                  <a:pt x="8542682" y="0"/>
                </a:lnTo>
                <a:lnTo>
                  <a:pt x="8542682" y="2130473"/>
                </a:lnTo>
                <a:lnTo>
                  <a:pt x="0" y="2130473"/>
                </a:lnTo>
                <a:close/>
              </a:path>
            </a:pathLst>
          </a:custGeom>
        </p:spPr>
      </p:pic>
      <p:pic>
        <p:nvPicPr>
          <p:cNvPr id="4" name="Picture 3">
            <a:extLst>
              <a:ext uri="{FF2B5EF4-FFF2-40B4-BE49-F238E27FC236}">
                <a16:creationId xmlns:a16="http://schemas.microsoft.com/office/drawing/2014/main" id="{9FBB3F50-A6FF-42B0-84C2-7AB9A8DE142D}"/>
              </a:ext>
            </a:extLst>
          </p:cNvPr>
          <p:cNvPicPr>
            <a:picLocks noChangeAspect="1"/>
          </p:cNvPicPr>
          <p:nvPr/>
        </p:nvPicPr>
        <p:blipFill>
          <a:blip r:embed="rId3"/>
          <a:stretch>
            <a:fillRect/>
          </a:stretch>
        </p:blipFill>
        <p:spPr>
          <a:xfrm>
            <a:off x="0" y="0"/>
            <a:ext cx="12192000" cy="347472"/>
          </a:xfrm>
          <a:prstGeom prst="rect">
            <a:avLst/>
          </a:prstGeom>
        </p:spPr>
      </p:pic>
      <p:sp>
        <p:nvSpPr>
          <p:cNvPr id="3" name="TextBox 2">
            <a:extLst>
              <a:ext uri="{FF2B5EF4-FFF2-40B4-BE49-F238E27FC236}">
                <a16:creationId xmlns:a16="http://schemas.microsoft.com/office/drawing/2014/main" id="{4F6FF29D-1CCD-6D54-9A72-967C9F9C0EBC}"/>
              </a:ext>
            </a:extLst>
          </p:cNvPr>
          <p:cNvSpPr txBox="1"/>
          <p:nvPr/>
        </p:nvSpPr>
        <p:spPr>
          <a:xfrm>
            <a:off x="1691789" y="-25729"/>
            <a:ext cx="87974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latin typeface="Arial"/>
                <a:cs typeface="Calibri"/>
              </a:rPr>
              <a:t>Community Curiosity Challenge Consideration Commitment</a:t>
            </a:r>
          </a:p>
        </p:txBody>
      </p:sp>
      <p:pic>
        <p:nvPicPr>
          <p:cNvPr id="6" name="Picture 6" descr="When Is National Apprenticeship Week 2026?">
            <a:extLst>
              <a:ext uri="{FF2B5EF4-FFF2-40B4-BE49-F238E27FC236}">
                <a16:creationId xmlns:a16="http://schemas.microsoft.com/office/drawing/2014/main" id="{59F9514C-5098-F74A-8FEA-3B93FEAE37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1673" y="5276087"/>
            <a:ext cx="3276828" cy="110359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55C6D8E-7B01-B3C1-C4F4-914D715ECFD4}"/>
              </a:ext>
            </a:extLst>
          </p:cNvPr>
          <p:cNvSpPr txBox="1"/>
          <p:nvPr/>
        </p:nvSpPr>
        <p:spPr>
          <a:xfrm>
            <a:off x="1428750" y="3000184"/>
            <a:ext cx="6094476" cy="1646605"/>
          </a:xfrm>
          <a:prstGeom prst="rect">
            <a:avLst/>
          </a:prstGeom>
          <a:noFill/>
        </p:spPr>
        <p:txBody>
          <a:bodyPr wrap="square">
            <a:spAutoFit/>
          </a:bodyPr>
          <a:lstStyle/>
          <a:p>
            <a:pPr>
              <a:lnSpc>
                <a:spcPct val="90000"/>
              </a:lnSpc>
              <a:spcBef>
                <a:spcPct val="0"/>
              </a:spcBef>
              <a:spcAft>
                <a:spcPts val="600"/>
              </a:spcAft>
            </a:pPr>
            <a:r>
              <a:rPr lang="en-US" sz="1800" b="1" dirty="0">
                <a:latin typeface="Arial"/>
                <a:ea typeface="+mj-ea"/>
                <a:cs typeface="Arial"/>
              </a:rPr>
              <a:t>Contact details</a:t>
            </a:r>
          </a:p>
          <a:p>
            <a:pPr>
              <a:lnSpc>
                <a:spcPct val="90000"/>
              </a:lnSpc>
              <a:spcBef>
                <a:spcPct val="0"/>
              </a:spcBef>
              <a:spcAft>
                <a:spcPts val="600"/>
              </a:spcAft>
            </a:pPr>
            <a:r>
              <a:rPr lang="en-US" sz="1800" b="1" dirty="0">
                <a:latin typeface="Arial"/>
                <a:ea typeface="+mj-ea"/>
                <a:cs typeface="Arial"/>
              </a:rPr>
              <a:t>Kate O’Farrell</a:t>
            </a:r>
          </a:p>
          <a:p>
            <a:pPr>
              <a:lnSpc>
                <a:spcPct val="90000"/>
              </a:lnSpc>
              <a:spcBef>
                <a:spcPct val="0"/>
              </a:spcBef>
              <a:spcAft>
                <a:spcPts val="600"/>
              </a:spcAft>
            </a:pPr>
            <a:r>
              <a:rPr lang="en-US" sz="1800" b="1" dirty="0">
                <a:latin typeface="Arial"/>
                <a:ea typeface="+mj-ea"/>
                <a:cs typeface="Arial"/>
              </a:rPr>
              <a:t>Careers Education Manager</a:t>
            </a:r>
          </a:p>
          <a:p>
            <a:pPr>
              <a:lnSpc>
                <a:spcPct val="90000"/>
              </a:lnSpc>
              <a:spcBef>
                <a:spcPct val="0"/>
              </a:spcBef>
              <a:spcAft>
                <a:spcPts val="600"/>
              </a:spcAft>
            </a:pPr>
            <a:r>
              <a:rPr lang="en-US" sz="1800" b="1" dirty="0">
                <a:latin typeface="Arial"/>
                <a:ea typeface="+mj-ea"/>
                <a:cs typeface="Arial"/>
              </a:rPr>
              <a:t>0116 2471147</a:t>
            </a:r>
          </a:p>
          <a:p>
            <a:pPr>
              <a:lnSpc>
                <a:spcPct val="90000"/>
              </a:lnSpc>
              <a:spcBef>
                <a:spcPct val="0"/>
              </a:spcBef>
              <a:spcAft>
                <a:spcPts val="600"/>
              </a:spcAft>
            </a:pPr>
            <a:r>
              <a:rPr lang="en-US" sz="1800" b="1" dirty="0">
                <a:latin typeface="Arial"/>
                <a:ea typeface="+mj-ea"/>
                <a:cs typeface="Arial"/>
                <a:hlinkClick r:id="rId5"/>
              </a:rPr>
              <a:t>careers@wqe.ac.uk</a:t>
            </a:r>
            <a:r>
              <a:rPr lang="en-US" sz="1800" b="1" dirty="0">
                <a:latin typeface="Arial"/>
                <a:ea typeface="+mj-ea"/>
                <a:cs typeface="Arial"/>
              </a:rPr>
              <a:t> </a:t>
            </a:r>
          </a:p>
        </p:txBody>
      </p:sp>
    </p:spTree>
    <p:extLst>
      <p:ext uri="{BB962C8B-B14F-4D97-AF65-F5344CB8AC3E}">
        <p14:creationId xmlns:p14="http://schemas.microsoft.com/office/powerpoint/2010/main" val="929038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TotalTime>
  <Words>1626</Words>
  <Application>Microsoft Office PowerPoint</Application>
  <PresentationFormat>Widescreen</PresentationFormat>
  <Paragraphs>221</Paragraphs>
  <Slides>21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Calibri</vt:lpstr>
      <vt:lpstr>Calibri Light</vt:lpstr>
      <vt:lpstr>Office Theme</vt:lpstr>
      <vt:lpstr>PowerPoint Presentation</vt:lpstr>
      <vt:lpstr>PowerPoint Presentation</vt:lpstr>
      <vt:lpstr>PowerPoint Presentation</vt:lpstr>
      <vt:lpstr>WHAT IS AN APPRENTICESHIP?</vt:lpstr>
      <vt:lpstr>APPRENTICESHIP LEVELS</vt:lpstr>
      <vt:lpstr> AN APPRENTICESHIP IS WORTH CONSIDERING FOR STUDENTS WHO 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STRENGTHEN AN APPLICATION</vt:lpstr>
      <vt:lpstr>HOW TO STAND OUT IN THE APPLICATION PROCESS</vt:lpstr>
      <vt:lpstr>PowerPoint Presentation</vt:lpstr>
      <vt:lpstr>A PLAN FOR THE YEAR – LEVEL 3 YEAR 1</vt:lpstr>
      <vt:lpstr>A PLAN FOR THE YEAR – LEVEL 3 YEAR 2</vt:lpstr>
      <vt:lpstr>PowerPoint Presentation</vt:lpstr>
      <vt:lpstr>     HOW TO CONTACT CAREERS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Devine</dc:creator>
  <cp:lastModifiedBy>Kate O'Farrell</cp:lastModifiedBy>
  <cp:revision>154</cp:revision>
  <dcterms:created xsi:type="dcterms:W3CDTF">2020-06-02T22:27:26Z</dcterms:created>
  <dcterms:modified xsi:type="dcterms:W3CDTF">2026-02-13T08:17:08Z</dcterms:modified>
</cp:coreProperties>
</file>