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7" r:id="rId5"/>
    <p:sldId id="259" r:id="rId6"/>
    <p:sldId id="263" r:id="rId7"/>
    <p:sldId id="260" r:id="rId8"/>
    <p:sldId id="268" r:id="rId9"/>
    <p:sldId id="269" r:id="rId10"/>
    <p:sldId id="270" r:id="rId11"/>
    <p:sldId id="271" r:id="rId12"/>
    <p:sldId id="272" r:id="rId13"/>
    <p:sldId id="273" r:id="rId14"/>
    <p:sldId id="274" r:id="rId15"/>
    <p:sldId id="265"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88"/>
    <a:srgbClr val="CC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6" d="100"/>
          <a:sy n="86" d="100"/>
        </p:scale>
        <p:origin x="557"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9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7D214F-D2B1-465E-ACDE-E541EAC50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75" y="-661988"/>
            <a:ext cx="3592174" cy="2538413"/>
          </a:xfrm>
          <a:prstGeom prst="rect">
            <a:avLst/>
          </a:prstGeom>
        </p:spPr>
      </p:pic>
    </p:spTree>
    <p:extLst>
      <p:ext uri="{BB962C8B-B14F-4D97-AF65-F5344CB8AC3E}">
        <p14:creationId xmlns:p14="http://schemas.microsoft.com/office/powerpoint/2010/main" val="12685811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11C37-B3F4-4D6E-80A8-4CFE492E6C45}"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15669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11C37-B3F4-4D6E-80A8-4CFE492E6C4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225889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11C37-B3F4-4D6E-80A8-4CFE492E6C4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307260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9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7D214F-D2B1-465E-ACDE-E541EAC50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75" y="-661988"/>
            <a:ext cx="3592174" cy="2538413"/>
          </a:xfrm>
          <a:prstGeom prst="rect">
            <a:avLst/>
          </a:prstGeom>
        </p:spPr>
      </p:pic>
    </p:spTree>
    <p:extLst>
      <p:ext uri="{BB962C8B-B14F-4D97-AF65-F5344CB8AC3E}">
        <p14:creationId xmlns:p14="http://schemas.microsoft.com/office/powerpoint/2010/main" val="2877834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11C37-B3F4-4D6E-80A8-4CFE492E6C4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390554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611C37-B3F4-4D6E-80A8-4CFE492E6C4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427063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611C37-B3F4-4D6E-80A8-4CFE492E6C45}"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323814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611C37-B3F4-4D6E-80A8-4CFE492E6C45}"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198368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611C37-B3F4-4D6E-80A8-4CFE492E6C45}"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190616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11C37-B3F4-4D6E-80A8-4CFE492E6C45}"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231643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11C37-B3F4-4D6E-80A8-4CFE492E6C45}"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F68C75-0DCA-4C42-B81C-0274A0F6A92F}" type="slidenum">
              <a:rPr lang="en-GB" smtClean="0"/>
              <a:t>‹#›</a:t>
            </a:fld>
            <a:endParaRPr lang="en-GB"/>
          </a:p>
        </p:txBody>
      </p:sp>
    </p:spTree>
    <p:extLst>
      <p:ext uri="{BB962C8B-B14F-4D97-AF65-F5344CB8AC3E}">
        <p14:creationId xmlns:p14="http://schemas.microsoft.com/office/powerpoint/2010/main" val="107047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11C37-B3F4-4D6E-80A8-4CFE492E6C45}" type="datetimeFigureOut">
              <a:rPr lang="en-GB" smtClean="0"/>
              <a:t>06/09/2023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8C75-0DCA-4C42-B81C-0274A0F6A92F}" type="slidenum">
              <a:rPr lang="en-GB" smtClean="0"/>
              <a:t>‹#›</a:t>
            </a:fld>
            <a:endParaRPr lang="en-GB"/>
          </a:p>
        </p:txBody>
      </p:sp>
    </p:spTree>
    <p:extLst>
      <p:ext uri="{BB962C8B-B14F-4D97-AF65-F5344CB8AC3E}">
        <p14:creationId xmlns:p14="http://schemas.microsoft.com/office/powerpoint/2010/main" val="6467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bursary.evidence@wqe.ac.uk" TargetMode="External"/><Relationship Id="rId2" Type="http://schemas.openxmlformats.org/officeDocument/2006/relationships/hyperlink" Target="https://wqe.ac.uk/wp-content/uploads/2023/09/Application-Form-2023.docx" TargetMode="External"/><Relationship Id="rId1" Type="http://schemas.openxmlformats.org/officeDocument/2006/relationships/slideLayout" Target="../slideLayouts/slideLayout2.xml"/><Relationship Id="rId4" Type="http://schemas.openxmlformats.org/officeDocument/2006/relationships/hyperlink" Target="mailto:student.services@wqe.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C000CA-F279-454B-AA37-3CD2321665E9}"/>
              </a:ext>
            </a:extLst>
          </p:cNvPr>
          <p:cNvSpPr txBox="1">
            <a:spLocks/>
          </p:cNvSpPr>
          <p:nvPr/>
        </p:nvSpPr>
        <p:spPr>
          <a:xfrm>
            <a:off x="841332" y="1494642"/>
            <a:ext cx="10509336" cy="14873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CC0088"/>
                </a:solidFill>
                <a:latin typeface="+mn-lt"/>
              </a:rPr>
              <a:t>Applying to the 16-19 Bursary Fund </a:t>
            </a:r>
            <a:br>
              <a:rPr lang="en-GB" sz="4800" b="1" dirty="0">
                <a:solidFill>
                  <a:srgbClr val="CC0088"/>
                </a:solidFill>
                <a:latin typeface="+mn-lt"/>
              </a:rPr>
            </a:br>
            <a:r>
              <a:rPr lang="en-GB" sz="4800" b="1" dirty="0">
                <a:solidFill>
                  <a:srgbClr val="CC0088"/>
                </a:solidFill>
                <a:latin typeface="+mn-lt"/>
              </a:rPr>
              <a:t>2023-2024</a:t>
            </a:r>
          </a:p>
        </p:txBody>
      </p:sp>
      <p:sp>
        <p:nvSpPr>
          <p:cNvPr id="6" name="Subtitle 2">
            <a:extLst>
              <a:ext uri="{FF2B5EF4-FFF2-40B4-BE49-F238E27FC236}">
                <a16:creationId xmlns:a16="http://schemas.microsoft.com/office/drawing/2014/main" id="{C36B4F02-94AD-45EE-B99C-E60DDC8CA32A}"/>
              </a:ext>
            </a:extLst>
          </p:cNvPr>
          <p:cNvSpPr txBox="1">
            <a:spLocks/>
          </p:cNvSpPr>
          <p:nvPr/>
        </p:nvSpPr>
        <p:spPr>
          <a:xfrm>
            <a:off x="695325" y="2981977"/>
            <a:ext cx="10887075" cy="33051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If you are worried about the additional costs involved in coming to college you can apply for financial support from the means-tested 16-19 Bursary Fund. </a:t>
            </a:r>
          </a:p>
          <a:p>
            <a:pPr marL="0" indent="0">
              <a:buNone/>
            </a:pPr>
            <a:r>
              <a:rPr lang="en-GB" dirty="0"/>
              <a:t>The following guidance information will help you to complete your Bursary Application Form and explains the evidence you’ll need to support your application.</a:t>
            </a:r>
          </a:p>
          <a:p>
            <a:pPr marL="0" indent="0" algn="ctr">
              <a:buNone/>
            </a:pPr>
            <a:r>
              <a:rPr lang="en-GB" b="1" dirty="0"/>
              <a:t>Please read through this guidance before completing your application:  </a:t>
            </a:r>
          </a:p>
          <a:p>
            <a:pPr marL="0" indent="0" algn="ctr">
              <a:spcBef>
                <a:spcPts val="0"/>
              </a:spcBef>
              <a:buNone/>
            </a:pPr>
            <a:r>
              <a:rPr lang="en-GB" b="1" dirty="0"/>
              <a:t>an incomplete form and/or incorrect or missing evidence is likely to  delay any support you might be eligible for. </a:t>
            </a:r>
          </a:p>
        </p:txBody>
      </p:sp>
      <p:pic>
        <p:nvPicPr>
          <p:cNvPr id="12" name="Picture 11">
            <a:extLst>
              <a:ext uri="{FF2B5EF4-FFF2-40B4-BE49-F238E27FC236}">
                <a16:creationId xmlns:a16="http://schemas.microsoft.com/office/drawing/2014/main" id="{7F0B6FF2-B78F-4A73-92CD-5F9C2A64B559}"/>
              </a:ext>
            </a:extLst>
          </p:cNvPr>
          <p:cNvPicPr>
            <a:picLocks noChangeAspect="1"/>
          </p:cNvPicPr>
          <p:nvPr/>
        </p:nvPicPr>
        <p:blipFill rotWithShape="1">
          <a:blip r:embed="rId2">
            <a:extLst>
              <a:ext uri="{28A0092B-C50C-407E-A947-70E740481C1C}">
                <a14:useLocalDpi xmlns:a14="http://schemas.microsoft.com/office/drawing/2010/main" val="0"/>
              </a:ext>
            </a:extLst>
          </a:blip>
          <a:srcRect l="14134" t="33362" r="12707" b="36386"/>
          <a:stretch/>
        </p:blipFill>
        <p:spPr>
          <a:xfrm>
            <a:off x="161925" y="227817"/>
            <a:ext cx="4335357" cy="1266825"/>
          </a:xfrm>
          <a:prstGeom prst="rect">
            <a:avLst/>
          </a:prstGeom>
        </p:spPr>
      </p:pic>
    </p:spTree>
    <p:extLst>
      <p:ext uri="{BB962C8B-B14F-4D97-AF65-F5344CB8AC3E}">
        <p14:creationId xmlns:p14="http://schemas.microsoft.com/office/powerpoint/2010/main" val="127617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5877016" y="391758"/>
            <a:ext cx="5650639" cy="130387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dirty="0">
                <a:solidFill>
                  <a:srgbClr val="CC0088"/>
                </a:solidFill>
                <a:latin typeface="+mn-lt"/>
              </a:rPr>
              <a:t>The guaranteed element of State Pension Cr</a:t>
            </a:r>
            <a:r>
              <a:rPr lang="en-GB" dirty="0">
                <a:solidFill>
                  <a:srgbClr val="CC0088"/>
                </a:solidFill>
              </a:rPr>
              <a:t>edit</a:t>
            </a:r>
            <a:br>
              <a:rPr lang="en-GB" dirty="0">
                <a:solidFill>
                  <a:srgbClr val="FF00FF"/>
                </a:solidFill>
              </a:rPr>
            </a:br>
            <a:endParaRPr lang="en-GB" dirty="0">
              <a:solidFill>
                <a:srgbClr val="FF00FF"/>
              </a:solidFill>
            </a:endParaRPr>
          </a:p>
        </p:txBody>
      </p:sp>
      <p:sp>
        <p:nvSpPr>
          <p:cNvPr id="2" name="Rectangle 1">
            <a:extLst>
              <a:ext uri="{FF2B5EF4-FFF2-40B4-BE49-F238E27FC236}">
                <a16:creationId xmlns:a16="http://schemas.microsoft.com/office/drawing/2014/main" id="{7F90C68E-444D-49AE-BAC7-9D6C1FA2A073}"/>
              </a:ext>
            </a:extLst>
          </p:cNvPr>
          <p:cNvSpPr/>
          <p:nvPr/>
        </p:nvSpPr>
        <p:spPr>
          <a:xfrm>
            <a:off x="943990" y="2072405"/>
            <a:ext cx="6646417" cy="3170099"/>
          </a:xfrm>
          <a:prstGeom prst="rect">
            <a:avLst/>
          </a:prstGeom>
        </p:spPr>
        <p:txBody>
          <a:bodyPr wrap="square">
            <a:spAutoFit/>
          </a:bodyPr>
          <a:lstStyle/>
          <a:p>
            <a:r>
              <a:rPr lang="en-GB" sz="2000" dirty="0">
                <a:solidFill>
                  <a:srgbClr val="000000"/>
                </a:solidFill>
              </a:rPr>
              <a:t>Evidence must be either a photo (this should be either a .jpg or .bmp) or a scanned/original document (Word or Adobe pdf).</a:t>
            </a:r>
            <a:br>
              <a:rPr lang="en-GB" sz="2000" dirty="0">
                <a:solidFill>
                  <a:srgbClr val="000000"/>
                </a:solidFill>
              </a:rPr>
            </a:br>
            <a:br>
              <a:rPr lang="en-GB" sz="2000" dirty="0"/>
            </a:br>
            <a:r>
              <a:rPr lang="en-GB" sz="2000" dirty="0">
                <a:solidFill>
                  <a:srgbClr val="000000"/>
                </a:solidFill>
              </a:rPr>
              <a:t>For parents/carers in receipt of Pension Credit we will need to see a letter, that is no more than one month old, from the benefits agency confirming receipt of the benefit. If you do not currently have a letter you will need to ask your benefit agency to provide one for you.</a:t>
            </a:r>
            <a:br>
              <a:rPr lang="en-GB" sz="2000" dirty="0"/>
            </a:br>
            <a:endParaRPr lang="en-GB" sz="2000" dirty="0"/>
          </a:p>
        </p:txBody>
      </p:sp>
    </p:spTree>
    <p:extLst>
      <p:ext uri="{BB962C8B-B14F-4D97-AF65-F5344CB8AC3E}">
        <p14:creationId xmlns:p14="http://schemas.microsoft.com/office/powerpoint/2010/main" val="207372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4163628" y="391758"/>
            <a:ext cx="7364028" cy="13038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dirty="0">
                <a:solidFill>
                  <a:srgbClr val="CC0088"/>
                </a:solidFill>
                <a:latin typeface="+mn-lt"/>
              </a:rPr>
              <a:t>Income Support</a:t>
            </a:r>
            <a:br>
              <a:rPr lang="en-GB" dirty="0">
                <a:solidFill>
                  <a:srgbClr val="FF00FF"/>
                </a:solidFill>
              </a:rPr>
            </a:br>
            <a:endParaRPr lang="en-GB" dirty="0">
              <a:solidFill>
                <a:srgbClr val="FF00FF"/>
              </a:solidFill>
            </a:endParaRPr>
          </a:p>
        </p:txBody>
      </p:sp>
      <p:sp>
        <p:nvSpPr>
          <p:cNvPr id="4" name="Rectangle 3">
            <a:extLst>
              <a:ext uri="{FF2B5EF4-FFF2-40B4-BE49-F238E27FC236}">
                <a16:creationId xmlns:a16="http://schemas.microsoft.com/office/drawing/2014/main" id="{4F25FA2B-2DFB-4718-8F1B-3B4B83168521}"/>
              </a:ext>
            </a:extLst>
          </p:cNvPr>
          <p:cNvSpPr/>
          <p:nvPr/>
        </p:nvSpPr>
        <p:spPr>
          <a:xfrm>
            <a:off x="399497" y="1518082"/>
            <a:ext cx="4776185" cy="3416320"/>
          </a:xfrm>
          <a:prstGeom prst="rect">
            <a:avLst/>
          </a:prstGeom>
        </p:spPr>
        <p:txBody>
          <a:bodyPr wrap="square">
            <a:spAutoFit/>
          </a:bodyPr>
          <a:lstStyle/>
          <a:p>
            <a:r>
              <a:rPr lang="en-GB" dirty="0">
                <a:solidFill>
                  <a:srgbClr val="000000"/>
                </a:solidFill>
                <a:latin typeface="Segoe UI" panose="020B0502040204020203" pitchFamily="34" charset="0"/>
              </a:rPr>
              <a:t>Evidence must be either a photo (this should be either a .jpg or .bmp) or a scanned/original document (Word or Adobe pdf).</a:t>
            </a:r>
            <a:br>
              <a:rPr lang="en-GB" dirty="0">
                <a:solidFill>
                  <a:srgbClr val="000000"/>
                </a:solidFill>
                <a:latin typeface="Segoe UI" panose="020B0502040204020203" pitchFamily="34" charset="0"/>
              </a:rPr>
            </a:br>
            <a:endParaRPr lang="en-GB" dirty="0">
              <a:solidFill>
                <a:srgbClr val="000000"/>
              </a:solidFill>
              <a:latin typeface="Segoe UI" panose="020B0502040204020203" pitchFamily="34" charset="0"/>
            </a:endParaRPr>
          </a:p>
          <a:p>
            <a:r>
              <a:rPr lang="en-GB" dirty="0">
                <a:solidFill>
                  <a:srgbClr val="000000"/>
                </a:solidFill>
                <a:latin typeface="Segoe UI" panose="020B0502040204020203" pitchFamily="34" charset="0"/>
              </a:rPr>
              <a:t>For parents/carers in receipt of Income Support we will need to see a letter, that is no more than one month old, from the benefits agency confirming receipt of the benefit. If you do not currently have a letter you will need to ask your benefit agency to provide one for you.</a:t>
            </a:r>
            <a:endParaRPr lang="en-GB" dirty="0"/>
          </a:p>
        </p:txBody>
      </p:sp>
      <p:pic>
        <p:nvPicPr>
          <p:cNvPr id="6" name="Picture 5">
            <a:extLst>
              <a:ext uri="{FF2B5EF4-FFF2-40B4-BE49-F238E27FC236}">
                <a16:creationId xmlns:a16="http://schemas.microsoft.com/office/drawing/2014/main" id="{E404EE01-F3C1-4530-9F19-A34E9C8AD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019" y="1409426"/>
            <a:ext cx="3792612" cy="5056816"/>
          </a:xfrm>
          <a:prstGeom prst="rect">
            <a:avLst/>
          </a:prstGeom>
        </p:spPr>
      </p:pic>
    </p:spTree>
    <p:extLst>
      <p:ext uri="{BB962C8B-B14F-4D97-AF65-F5344CB8AC3E}">
        <p14:creationId xmlns:p14="http://schemas.microsoft.com/office/powerpoint/2010/main" val="224801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4163628" y="391758"/>
            <a:ext cx="7364028" cy="130387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dirty="0">
                <a:solidFill>
                  <a:srgbClr val="CC0088"/>
                </a:solidFill>
                <a:latin typeface="+mn-lt"/>
              </a:rPr>
              <a:t>Universal Credit with gross household income below £33,000</a:t>
            </a:r>
            <a:br>
              <a:rPr lang="en-GB" dirty="0">
                <a:solidFill>
                  <a:srgbClr val="FF00FF"/>
                </a:solidFill>
              </a:rPr>
            </a:br>
            <a:endParaRPr lang="en-GB" dirty="0">
              <a:solidFill>
                <a:srgbClr val="FF00FF"/>
              </a:solidFill>
            </a:endParaRPr>
          </a:p>
        </p:txBody>
      </p:sp>
      <p:sp>
        <p:nvSpPr>
          <p:cNvPr id="4" name="Rectangle 3">
            <a:extLst>
              <a:ext uri="{FF2B5EF4-FFF2-40B4-BE49-F238E27FC236}">
                <a16:creationId xmlns:a16="http://schemas.microsoft.com/office/drawing/2014/main" id="{4F25FA2B-2DFB-4718-8F1B-3B4B83168521}"/>
              </a:ext>
            </a:extLst>
          </p:cNvPr>
          <p:cNvSpPr/>
          <p:nvPr/>
        </p:nvSpPr>
        <p:spPr>
          <a:xfrm>
            <a:off x="470518" y="1695635"/>
            <a:ext cx="5149048" cy="4708981"/>
          </a:xfrm>
          <a:prstGeom prst="rect">
            <a:avLst/>
          </a:prstGeom>
        </p:spPr>
        <p:txBody>
          <a:bodyPr wrap="square">
            <a:spAutoFit/>
          </a:bodyPr>
          <a:lstStyle/>
          <a:p>
            <a:r>
              <a:rPr lang="en-GB" sz="2000" dirty="0"/>
              <a:t>Evidence must be either a photo (this should be either a .jpg or .bmp) or a scanned/original document (Word or Adobe pdf).</a:t>
            </a:r>
            <a:br>
              <a:rPr lang="en-GB" sz="2000" dirty="0"/>
            </a:br>
            <a:br>
              <a:rPr lang="en-GB" sz="2000" dirty="0"/>
            </a:br>
            <a:r>
              <a:rPr lang="en-GB" sz="2000" dirty="0"/>
              <a:t>For parents/carers in receipt of Universal Credit we will need to see the three most recent Universal Credit monthly statements; these can be accessed via the online portal. Please make sure you send the full document for each month.</a:t>
            </a:r>
            <a:br>
              <a:rPr lang="en-GB" sz="2000" dirty="0"/>
            </a:br>
            <a:br>
              <a:rPr lang="en-GB" sz="2000" dirty="0"/>
            </a:br>
            <a:r>
              <a:rPr lang="en-GB" sz="2000" dirty="0"/>
              <a:t>If Universal Credit has only recently been awarded please provide the statements that are available and the summary document. These can all be accessed from the online portal.</a:t>
            </a:r>
          </a:p>
        </p:txBody>
      </p:sp>
      <p:pic>
        <p:nvPicPr>
          <p:cNvPr id="2" name="Picture 1">
            <a:extLst>
              <a:ext uri="{FF2B5EF4-FFF2-40B4-BE49-F238E27FC236}">
                <a16:creationId xmlns:a16="http://schemas.microsoft.com/office/drawing/2014/main" id="{AB41F92E-E39B-458A-ACC0-7E3537357C9C}"/>
              </a:ext>
            </a:extLst>
          </p:cNvPr>
          <p:cNvPicPr>
            <a:picLocks noChangeAspect="1"/>
          </p:cNvPicPr>
          <p:nvPr/>
        </p:nvPicPr>
        <p:blipFill rotWithShape="1">
          <a:blip r:embed="rId2"/>
          <a:srcRect l="17842" t="16790" r="69131" b="17155"/>
          <a:stretch/>
        </p:blipFill>
        <p:spPr>
          <a:xfrm>
            <a:off x="5759463" y="1653869"/>
            <a:ext cx="3092740" cy="4410850"/>
          </a:xfrm>
          <a:prstGeom prst="rect">
            <a:avLst/>
          </a:prstGeom>
        </p:spPr>
      </p:pic>
      <p:pic>
        <p:nvPicPr>
          <p:cNvPr id="6" name="Picture 5">
            <a:extLst>
              <a:ext uri="{FF2B5EF4-FFF2-40B4-BE49-F238E27FC236}">
                <a16:creationId xmlns:a16="http://schemas.microsoft.com/office/drawing/2014/main" id="{6F9F3BA3-CCD0-42FB-BCED-BC4902B4456A}"/>
              </a:ext>
            </a:extLst>
          </p:cNvPr>
          <p:cNvPicPr>
            <a:picLocks noChangeAspect="1"/>
          </p:cNvPicPr>
          <p:nvPr/>
        </p:nvPicPr>
        <p:blipFill rotWithShape="1">
          <a:blip r:embed="rId3"/>
          <a:srcRect l="17546" t="15077" r="69160" b="17156"/>
          <a:stretch/>
        </p:blipFill>
        <p:spPr>
          <a:xfrm>
            <a:off x="8992100" y="1674752"/>
            <a:ext cx="3076634" cy="4410850"/>
          </a:xfrm>
          <a:prstGeom prst="rect">
            <a:avLst/>
          </a:prstGeom>
        </p:spPr>
      </p:pic>
      <p:sp>
        <p:nvSpPr>
          <p:cNvPr id="7" name="Rectangle 6">
            <a:extLst>
              <a:ext uri="{FF2B5EF4-FFF2-40B4-BE49-F238E27FC236}">
                <a16:creationId xmlns:a16="http://schemas.microsoft.com/office/drawing/2014/main" id="{213BE496-6610-448A-8484-8048E025473B}"/>
              </a:ext>
            </a:extLst>
          </p:cNvPr>
          <p:cNvSpPr/>
          <p:nvPr/>
        </p:nvSpPr>
        <p:spPr>
          <a:xfrm>
            <a:off x="5956671" y="2406663"/>
            <a:ext cx="595619" cy="43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992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4554244" y="391758"/>
            <a:ext cx="6973411" cy="1303877"/>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4300" dirty="0">
                <a:solidFill>
                  <a:srgbClr val="CC0088"/>
                </a:solidFill>
                <a:latin typeface="+mn-lt"/>
              </a:rPr>
              <a:t>Support from the National Asylum Support Service</a:t>
            </a:r>
          </a:p>
          <a:p>
            <a:pPr algn="r"/>
            <a:br>
              <a:rPr lang="en-GB" dirty="0">
                <a:solidFill>
                  <a:srgbClr val="FF00FF"/>
                </a:solidFill>
              </a:rPr>
            </a:br>
            <a:endParaRPr lang="en-GB" dirty="0">
              <a:solidFill>
                <a:srgbClr val="FF00FF"/>
              </a:solidFill>
            </a:endParaRPr>
          </a:p>
        </p:txBody>
      </p:sp>
      <p:sp>
        <p:nvSpPr>
          <p:cNvPr id="2" name="Rectangle 1">
            <a:extLst>
              <a:ext uri="{FF2B5EF4-FFF2-40B4-BE49-F238E27FC236}">
                <a16:creationId xmlns:a16="http://schemas.microsoft.com/office/drawing/2014/main" id="{37237C1B-FB57-408F-BB3A-EA77C590C2FE}"/>
              </a:ext>
            </a:extLst>
          </p:cNvPr>
          <p:cNvSpPr/>
          <p:nvPr/>
        </p:nvSpPr>
        <p:spPr>
          <a:xfrm>
            <a:off x="491231" y="1814952"/>
            <a:ext cx="4063013" cy="4401205"/>
          </a:xfrm>
          <a:prstGeom prst="rect">
            <a:avLst/>
          </a:prstGeom>
        </p:spPr>
        <p:txBody>
          <a:bodyPr wrap="square">
            <a:spAutoFit/>
          </a:bodyPr>
          <a:lstStyle/>
          <a:p>
            <a:r>
              <a:rPr lang="en-GB" sz="2000" dirty="0">
                <a:solidFill>
                  <a:srgbClr val="000000"/>
                </a:solidFill>
              </a:rPr>
              <a:t>Evidence must be either a photo (this should be either a .jpg or .bmp) or a scanned/original document (Word or Adobe pdf).</a:t>
            </a:r>
            <a:br>
              <a:rPr lang="en-GB" sz="2000" dirty="0">
                <a:solidFill>
                  <a:srgbClr val="000000"/>
                </a:solidFill>
              </a:rPr>
            </a:br>
            <a:endParaRPr lang="en-GB" sz="2000" dirty="0">
              <a:solidFill>
                <a:srgbClr val="000000"/>
              </a:solidFill>
            </a:endParaRPr>
          </a:p>
          <a:p>
            <a:r>
              <a:rPr lang="en-GB" sz="2000" dirty="0">
                <a:solidFill>
                  <a:srgbClr val="000000"/>
                </a:solidFill>
              </a:rPr>
              <a:t>We will need to see a letter confirming your NASS registration number or a copy of your Application Registration Card (ARC).</a:t>
            </a:r>
            <a:br>
              <a:rPr lang="en-GB" sz="2000" dirty="0"/>
            </a:br>
            <a:br>
              <a:rPr lang="en-GB" sz="2000" dirty="0"/>
            </a:br>
            <a:r>
              <a:rPr lang="en-GB" sz="2000" b="1" dirty="0">
                <a:solidFill>
                  <a:srgbClr val="000000"/>
                </a:solidFill>
              </a:rPr>
              <a:t>Please be aware that you will be eligible for specific forms of support; see Student Services for more details.</a:t>
            </a:r>
            <a:endParaRPr lang="en-GB" sz="2000" dirty="0"/>
          </a:p>
        </p:txBody>
      </p:sp>
      <p:pic>
        <p:nvPicPr>
          <p:cNvPr id="5" name="Picture 4">
            <a:extLst>
              <a:ext uri="{FF2B5EF4-FFF2-40B4-BE49-F238E27FC236}">
                <a16:creationId xmlns:a16="http://schemas.microsoft.com/office/drawing/2014/main" id="{D630DFD6-0A92-4954-AC5A-4C992A813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33624"/>
            <a:ext cx="5014913" cy="3019359"/>
          </a:xfrm>
          <a:prstGeom prst="rect">
            <a:avLst/>
          </a:prstGeom>
        </p:spPr>
      </p:pic>
    </p:spTree>
    <p:extLst>
      <p:ext uri="{BB962C8B-B14F-4D97-AF65-F5344CB8AC3E}">
        <p14:creationId xmlns:p14="http://schemas.microsoft.com/office/powerpoint/2010/main" val="117323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4163628" y="391758"/>
            <a:ext cx="7364028" cy="130387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dirty="0">
                <a:solidFill>
                  <a:srgbClr val="CC0088"/>
                </a:solidFill>
                <a:latin typeface="+mn-lt"/>
              </a:rPr>
              <a:t>Tax Credits with gross household income below £33,000</a:t>
            </a:r>
            <a:br>
              <a:rPr lang="en-GB" dirty="0">
                <a:solidFill>
                  <a:srgbClr val="FF00FF"/>
                </a:solidFill>
              </a:rPr>
            </a:br>
            <a:endParaRPr lang="en-GB" dirty="0">
              <a:solidFill>
                <a:srgbClr val="FF00FF"/>
              </a:solidFill>
            </a:endParaRPr>
          </a:p>
        </p:txBody>
      </p:sp>
      <p:sp>
        <p:nvSpPr>
          <p:cNvPr id="2" name="Rectangle 1">
            <a:extLst>
              <a:ext uri="{FF2B5EF4-FFF2-40B4-BE49-F238E27FC236}">
                <a16:creationId xmlns:a16="http://schemas.microsoft.com/office/drawing/2014/main" id="{A854AD6F-A8BE-4BEE-AD09-16C541017986}"/>
              </a:ext>
            </a:extLst>
          </p:cNvPr>
          <p:cNvSpPr/>
          <p:nvPr/>
        </p:nvSpPr>
        <p:spPr>
          <a:xfrm>
            <a:off x="220460" y="1480262"/>
            <a:ext cx="7485357" cy="4985980"/>
          </a:xfrm>
          <a:prstGeom prst="rect">
            <a:avLst/>
          </a:prstGeom>
        </p:spPr>
        <p:txBody>
          <a:bodyPr wrap="square">
            <a:spAutoFit/>
          </a:bodyPr>
          <a:lstStyle/>
          <a:p>
            <a:r>
              <a:rPr lang="en-GB" dirty="0"/>
              <a:t>Evidence must be either a photo (this should be either a .jpg or .bmp) or a scanned/original document (Word or Adobe pdf).</a:t>
            </a:r>
          </a:p>
          <a:p>
            <a:endParaRPr lang="en-GB" sz="600" dirty="0"/>
          </a:p>
          <a:p>
            <a:r>
              <a:rPr lang="en-GB" dirty="0"/>
              <a:t>Please note: The income on a Tax Credit Award Notice is calculated by the total of your Tax Credits and earned income combined.</a:t>
            </a:r>
          </a:p>
          <a:p>
            <a:endParaRPr lang="en-GB" sz="600" dirty="0"/>
          </a:p>
          <a:p>
            <a:r>
              <a:rPr lang="en-GB" dirty="0"/>
              <a:t>For parents/carers in receipt of Tax Credits we will need to see the Tax Credit Award Notice (TCAN) for the period 06/04/2023 to 05/04/2024.  </a:t>
            </a:r>
          </a:p>
          <a:p>
            <a:endParaRPr lang="en-GB" sz="600" dirty="0"/>
          </a:p>
          <a:p>
            <a:endParaRPr lang="en-GB" sz="600" dirty="0"/>
          </a:p>
          <a:p>
            <a:r>
              <a:rPr lang="en-GB" b="1" dirty="0"/>
              <a:t>Important:</a:t>
            </a:r>
          </a:p>
          <a:p>
            <a:r>
              <a:rPr lang="en-GB" dirty="0"/>
              <a:t>ALL 6 pages of the document must be provided</a:t>
            </a:r>
          </a:p>
          <a:p>
            <a:r>
              <a:rPr lang="en-GB" dirty="0"/>
              <a:t>The student for whom the application is made must be named in the TCAN throughout the entire period of the TCAN. If your parents/carers have not notified HMRC that you are continuing into Further Education, they must do so immediately. We cannot process your application without this information</a:t>
            </a:r>
          </a:p>
          <a:p>
            <a:r>
              <a:rPr lang="en-GB" dirty="0"/>
              <a:t>The TCAN must show your legal name (not your preferred or shortened name)</a:t>
            </a:r>
          </a:p>
          <a:p>
            <a:r>
              <a:rPr lang="en-GB" dirty="0"/>
              <a:t>If the TCAN refers to receipt of another income-related benefit we need to see evidence of the stated benefit instead of the TCAN. If the Benefit is no longer being paid, your parent/carer will need to request an up to date TCAN.</a:t>
            </a:r>
          </a:p>
        </p:txBody>
      </p:sp>
      <p:pic>
        <p:nvPicPr>
          <p:cNvPr id="12" name="Picture 11">
            <a:extLst>
              <a:ext uri="{FF2B5EF4-FFF2-40B4-BE49-F238E27FC236}">
                <a16:creationId xmlns:a16="http://schemas.microsoft.com/office/drawing/2014/main" id="{4244C693-1CE6-4F97-AD00-704EE96FC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1470737"/>
            <a:ext cx="3571875" cy="4953000"/>
          </a:xfrm>
          <a:prstGeom prst="rect">
            <a:avLst/>
          </a:prstGeom>
        </p:spPr>
      </p:pic>
    </p:spTree>
    <p:extLst>
      <p:ext uri="{BB962C8B-B14F-4D97-AF65-F5344CB8AC3E}">
        <p14:creationId xmlns:p14="http://schemas.microsoft.com/office/powerpoint/2010/main" val="268422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93763" y="230188"/>
            <a:ext cx="5317724" cy="692150"/>
          </a:xfrm>
        </p:spPr>
        <p:txBody>
          <a:bodyPr>
            <a:normAutofit/>
          </a:bodyPr>
          <a:lstStyle/>
          <a:p>
            <a:r>
              <a:rPr lang="en-GB" sz="4000" dirty="0">
                <a:solidFill>
                  <a:srgbClr val="CC0088"/>
                </a:solidFill>
                <a:latin typeface="+mn-lt"/>
              </a:rPr>
              <a:t>Making your application</a:t>
            </a:r>
          </a:p>
        </p:txBody>
      </p:sp>
      <p:sp>
        <p:nvSpPr>
          <p:cNvPr id="3" name="Content Placeholder 2"/>
          <p:cNvSpPr>
            <a:spLocks noGrp="1"/>
          </p:cNvSpPr>
          <p:nvPr>
            <p:ph idx="4294967295"/>
          </p:nvPr>
        </p:nvSpPr>
        <p:spPr>
          <a:xfrm>
            <a:off x="346230" y="1286321"/>
            <a:ext cx="10515600" cy="5203256"/>
          </a:xfrm>
        </p:spPr>
        <p:txBody>
          <a:bodyPr>
            <a:normAutofit fontScale="92500" lnSpcReduction="10000"/>
          </a:bodyPr>
          <a:lstStyle/>
          <a:p>
            <a:r>
              <a:rPr lang="en-GB" sz="2400" dirty="0"/>
              <a:t>Please help us to help you by having the evidence indicated available when you are ready to complete an application. We deal with applications in strict order of receipt so incomplete or incorrect evidence will delay processing. </a:t>
            </a:r>
          </a:p>
          <a:p>
            <a:endParaRPr lang="en-GB" sz="2400" dirty="0"/>
          </a:p>
          <a:p>
            <a:r>
              <a:rPr lang="en-GB" sz="2400" b="1" dirty="0"/>
              <a:t>Please </a:t>
            </a:r>
            <a:r>
              <a:rPr lang="en-GB" sz="2400" b="1" u="sng" dirty="0"/>
              <a:t>do not </a:t>
            </a:r>
            <a:r>
              <a:rPr lang="en-GB" sz="2400" b="1" dirty="0"/>
              <a:t>submit alternative documents as evidence, for example we are unable to accept bank statements as evidence of receipt of benefits.</a:t>
            </a:r>
          </a:p>
          <a:p>
            <a:endParaRPr lang="en-GB" sz="2400" b="1" dirty="0"/>
          </a:p>
          <a:p>
            <a:r>
              <a:rPr lang="en-GB" sz="2400" dirty="0"/>
              <a:t>When you submit your application, please do </a:t>
            </a:r>
            <a:r>
              <a:rPr lang="en-GB" sz="2400" b="1" u="sng" dirty="0"/>
              <a:t>not</a:t>
            </a:r>
            <a:r>
              <a:rPr lang="en-GB" sz="2400" dirty="0"/>
              <a:t> submit another application form if you don’t hear from us straight away. We do our best to process applications as quickly as possible but this may take a little longer at the beginning of the academic year due to the large volume we receive. We thank you for your patience during this time. </a:t>
            </a:r>
          </a:p>
          <a:p>
            <a:endParaRPr lang="en-GB" sz="2400" dirty="0"/>
          </a:p>
          <a:p>
            <a:pPr lvl="0"/>
            <a:r>
              <a:rPr lang="en-GB" sz="2400" b="1" dirty="0">
                <a:solidFill>
                  <a:srgbClr val="FF00FF"/>
                </a:solidFill>
              </a:rPr>
              <a:t>PLEASE NOTE:</a:t>
            </a:r>
            <a:r>
              <a:rPr lang="en-GB" sz="2400" b="1" dirty="0">
                <a:solidFill>
                  <a:prstClr val="black"/>
                </a:solidFill>
              </a:rPr>
              <a:t> </a:t>
            </a:r>
            <a:r>
              <a:rPr lang="en-GB" sz="2400" dirty="0">
                <a:solidFill>
                  <a:prstClr val="black"/>
                </a:solidFill>
              </a:rPr>
              <a:t>If you are not in receipt of any of the benefits we have outlined here, you would not be eligible for support from the 16-19 Bursary Fund. However, students can apply at any point during the academic year should there be a change of circumstances</a:t>
            </a:r>
          </a:p>
          <a:p>
            <a:endParaRPr lang="en-GB" sz="2400" dirty="0"/>
          </a:p>
          <a:p>
            <a:pPr marL="0" indent="0">
              <a:buNone/>
            </a:pPr>
            <a:endParaRPr lang="en-GB" sz="2400" dirty="0"/>
          </a:p>
        </p:txBody>
      </p:sp>
    </p:spTree>
    <p:extLst>
      <p:ext uri="{BB962C8B-B14F-4D97-AF65-F5344CB8AC3E}">
        <p14:creationId xmlns:p14="http://schemas.microsoft.com/office/powerpoint/2010/main" val="150404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93763" y="230188"/>
            <a:ext cx="5317724" cy="692150"/>
          </a:xfrm>
        </p:spPr>
        <p:txBody>
          <a:bodyPr>
            <a:normAutofit/>
          </a:bodyPr>
          <a:lstStyle/>
          <a:p>
            <a:r>
              <a:rPr lang="en-GB" sz="4000" dirty="0">
                <a:solidFill>
                  <a:srgbClr val="CC0088"/>
                </a:solidFill>
                <a:latin typeface="+mn-lt"/>
              </a:rPr>
              <a:t>Making your application</a:t>
            </a:r>
          </a:p>
        </p:txBody>
      </p:sp>
      <p:sp>
        <p:nvSpPr>
          <p:cNvPr id="3" name="Content Placeholder 2"/>
          <p:cNvSpPr>
            <a:spLocks noGrp="1"/>
          </p:cNvSpPr>
          <p:nvPr>
            <p:ph idx="4294967295"/>
          </p:nvPr>
        </p:nvSpPr>
        <p:spPr>
          <a:xfrm>
            <a:off x="177554" y="1632551"/>
            <a:ext cx="9916357" cy="4643961"/>
          </a:xfrm>
        </p:spPr>
        <p:txBody>
          <a:bodyPr>
            <a:normAutofit/>
          </a:bodyPr>
          <a:lstStyle/>
          <a:p>
            <a:pPr marL="0" indent="0" algn="ctr">
              <a:buNone/>
            </a:pPr>
            <a:r>
              <a:rPr lang="en-GB" sz="2400" dirty="0"/>
              <a:t>When you are ready to submit your application you can access the Application Form here: </a:t>
            </a:r>
          </a:p>
          <a:p>
            <a:pPr marL="0" indent="0" algn="ctr">
              <a:buNone/>
            </a:pPr>
            <a:r>
              <a:rPr lang="en-GB" sz="2400" dirty="0">
                <a:hlinkClick r:id="rId2"/>
              </a:rPr>
              <a:t>16-19 Bursary Application 2023-24</a:t>
            </a:r>
            <a:endParaRPr lang="en-GB" sz="2400" dirty="0"/>
          </a:p>
          <a:p>
            <a:pPr marL="0" indent="0" algn="ctr">
              <a:buNone/>
            </a:pPr>
            <a:endParaRPr lang="en-GB" sz="2400" dirty="0"/>
          </a:p>
          <a:p>
            <a:pPr marL="0" indent="0" algn="ctr">
              <a:buNone/>
            </a:pPr>
            <a:r>
              <a:rPr lang="en-GB" sz="2400" dirty="0"/>
              <a:t>Please send your completed application with the supporting evidence to: </a:t>
            </a:r>
          </a:p>
          <a:p>
            <a:pPr marL="0" indent="0" algn="ctr">
              <a:buNone/>
            </a:pPr>
            <a:r>
              <a:rPr lang="en-GB" sz="2400" dirty="0">
                <a:hlinkClick r:id="rId3"/>
              </a:rPr>
              <a:t>bursary.evidence@wqe.ac.uk</a:t>
            </a:r>
            <a:endParaRPr lang="en-GB" sz="2400" dirty="0"/>
          </a:p>
          <a:p>
            <a:pPr marL="0" indent="0" algn="ctr">
              <a:buNone/>
            </a:pPr>
            <a:endParaRPr lang="en-GB" sz="2400" dirty="0"/>
          </a:p>
          <a:p>
            <a:pPr marL="0" indent="0" algn="ctr">
              <a:buNone/>
            </a:pPr>
            <a:r>
              <a:rPr lang="en-GB" sz="2400" dirty="0"/>
              <a:t>If you have any questions or need any support with completing your application please email </a:t>
            </a:r>
            <a:r>
              <a:rPr lang="en-GB" sz="2400" dirty="0">
                <a:hlinkClick r:id="rId4"/>
              </a:rPr>
              <a:t>student.services@wqe.ac.uk</a:t>
            </a:r>
            <a:r>
              <a:rPr lang="en-GB" sz="2400" dirty="0"/>
              <a:t> or visit the Student Services Team at </a:t>
            </a:r>
            <a:r>
              <a:rPr lang="en-GB" sz="2400"/>
              <a:t>either campus</a:t>
            </a:r>
            <a:endParaRPr lang="en-GB" sz="2400" dirty="0"/>
          </a:p>
          <a:p>
            <a:pPr marL="0" indent="0" algn="ctr">
              <a:buNone/>
            </a:pPr>
            <a:endParaRPr lang="en-GB" sz="2400" dirty="0"/>
          </a:p>
          <a:p>
            <a:pPr marL="0" indent="0" algn="ctr">
              <a:buNone/>
            </a:pPr>
            <a:endParaRPr lang="en-GB" sz="2400" dirty="0"/>
          </a:p>
        </p:txBody>
      </p:sp>
    </p:spTree>
    <p:extLst>
      <p:ext uri="{BB962C8B-B14F-4D97-AF65-F5344CB8AC3E}">
        <p14:creationId xmlns:p14="http://schemas.microsoft.com/office/powerpoint/2010/main" val="4335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625" y="227805"/>
            <a:ext cx="10515600" cy="1325563"/>
          </a:xfrm>
        </p:spPr>
        <p:txBody>
          <a:bodyPr/>
          <a:lstStyle/>
          <a:p>
            <a:r>
              <a:rPr lang="en-GB" dirty="0">
                <a:solidFill>
                  <a:srgbClr val="CC0088"/>
                </a:solidFill>
                <a:latin typeface="+mn-lt"/>
              </a:rPr>
              <a:t>How does the process work?</a:t>
            </a:r>
          </a:p>
        </p:txBody>
      </p:sp>
      <p:sp>
        <p:nvSpPr>
          <p:cNvPr id="3" name="Content Placeholder 2"/>
          <p:cNvSpPr>
            <a:spLocks noGrp="1"/>
          </p:cNvSpPr>
          <p:nvPr>
            <p:ph idx="4294967295"/>
          </p:nvPr>
        </p:nvSpPr>
        <p:spPr>
          <a:xfrm>
            <a:off x="352424" y="1749424"/>
            <a:ext cx="11325225" cy="4594225"/>
          </a:xfrm>
        </p:spPr>
        <p:txBody>
          <a:bodyPr>
            <a:normAutofit/>
          </a:bodyPr>
          <a:lstStyle/>
          <a:p>
            <a:r>
              <a:rPr lang="en-GB" sz="2400" dirty="0"/>
              <a:t>After reading this guidance, if you decide to apply, you will need to complete an application form and email it with your supporting evidence to our Bursary Assessments Team.</a:t>
            </a:r>
          </a:p>
          <a:p>
            <a:r>
              <a:rPr lang="en-GB" sz="2400" dirty="0"/>
              <a:t>The outcome of your application will be sent via email to your </a:t>
            </a:r>
            <a:r>
              <a:rPr lang="en-GB" sz="2400" b="1" dirty="0"/>
              <a:t>WQE email account</a:t>
            </a:r>
            <a:r>
              <a:rPr lang="en-GB" sz="2400" dirty="0"/>
              <a:t>.</a:t>
            </a:r>
            <a:r>
              <a:rPr lang="en-GB" sz="2400" b="1" dirty="0"/>
              <a:t> </a:t>
            </a:r>
          </a:p>
          <a:p>
            <a:r>
              <a:rPr lang="en-GB" sz="2400" dirty="0"/>
              <a:t>If your application is successful, we will provide details of the support available as part of your bursary award. </a:t>
            </a:r>
          </a:p>
          <a:p>
            <a:r>
              <a:rPr lang="en-GB" sz="2400" dirty="0"/>
              <a:t>If your application is unsuccessful you will be given a reason why. </a:t>
            </a:r>
          </a:p>
          <a:p>
            <a:r>
              <a:rPr lang="en-GB" sz="2400" dirty="0"/>
              <a:t>Students can, in either case, share the outcome with their parent/carer.</a:t>
            </a:r>
          </a:p>
          <a:p>
            <a:r>
              <a:rPr lang="en-GB" sz="2400" dirty="0"/>
              <a:t>Once we’ve told a student they’re eligible, it is </a:t>
            </a:r>
            <a:r>
              <a:rPr lang="en-GB" sz="2400" b="1" dirty="0"/>
              <a:t>your</a:t>
            </a:r>
            <a:r>
              <a:rPr lang="en-GB" sz="2400" dirty="0"/>
              <a:t> responsibility to ask for the support available to you during the academic year. We deal with the student on a day-to day basis for this. We’re not scary - please ask us! </a:t>
            </a:r>
          </a:p>
        </p:txBody>
      </p:sp>
    </p:spTree>
    <p:extLst>
      <p:ext uri="{BB962C8B-B14F-4D97-AF65-F5344CB8AC3E}">
        <p14:creationId xmlns:p14="http://schemas.microsoft.com/office/powerpoint/2010/main" val="205493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81500" y="184150"/>
            <a:ext cx="7620000" cy="1325563"/>
          </a:xfrm>
        </p:spPr>
        <p:txBody>
          <a:bodyPr/>
          <a:lstStyle/>
          <a:p>
            <a:pPr algn="r"/>
            <a:r>
              <a:rPr lang="en-GB" dirty="0">
                <a:solidFill>
                  <a:srgbClr val="CC0088"/>
                </a:solidFill>
                <a:latin typeface="+mn-lt"/>
              </a:rPr>
              <a:t>What does the bursary cover and what could I be eligible  for?</a:t>
            </a:r>
          </a:p>
        </p:txBody>
      </p:sp>
      <p:sp>
        <p:nvSpPr>
          <p:cNvPr id="4" name="TextBox 3">
            <a:extLst>
              <a:ext uri="{FF2B5EF4-FFF2-40B4-BE49-F238E27FC236}">
                <a16:creationId xmlns:a16="http://schemas.microsoft.com/office/drawing/2014/main" id="{3059588B-0AB2-406F-BDB6-A9F83BCF0C19}"/>
              </a:ext>
            </a:extLst>
          </p:cNvPr>
          <p:cNvSpPr txBox="1"/>
          <p:nvPr/>
        </p:nvSpPr>
        <p:spPr>
          <a:xfrm>
            <a:off x="541538" y="1677880"/>
            <a:ext cx="10795247" cy="3231654"/>
          </a:xfrm>
          <a:prstGeom prst="rect">
            <a:avLst/>
          </a:prstGeom>
          <a:noFill/>
        </p:spPr>
        <p:txBody>
          <a:bodyPr wrap="square" rtlCol="0">
            <a:spAutoFit/>
          </a:bodyPr>
          <a:lstStyle/>
          <a:p>
            <a:r>
              <a:rPr lang="en-GB" sz="2000" dirty="0"/>
              <a:t>The aim of the 16-19 Bursary fund is to support eligible students with costs you will incur by remaining in education. The amount you will receive will vary depending on your individual circumstances but support can cover:</a:t>
            </a:r>
          </a:p>
          <a:p>
            <a:endParaRPr lang="en-GB" sz="600" dirty="0"/>
          </a:p>
          <a:p>
            <a:pPr marL="285750" indent="-285750">
              <a:buFont typeface="Arial" panose="020B0604020202020204" pitchFamily="34" charset="0"/>
              <a:buChar char="•"/>
            </a:pPr>
            <a:r>
              <a:rPr lang="en-GB" sz="2000" dirty="0"/>
              <a:t>Help with travel to college</a:t>
            </a:r>
          </a:p>
          <a:p>
            <a:pPr marL="285750" indent="-285750">
              <a:buFont typeface="Arial" panose="020B0604020202020204" pitchFamily="34" charset="0"/>
              <a:buChar char="•"/>
            </a:pPr>
            <a:r>
              <a:rPr lang="en-GB" sz="2000" dirty="0"/>
              <a:t>Meal support </a:t>
            </a:r>
          </a:p>
          <a:p>
            <a:pPr marL="285750" indent="-285750">
              <a:buFont typeface="Arial" panose="020B0604020202020204" pitchFamily="34" charset="0"/>
              <a:buChar char="•"/>
            </a:pPr>
            <a:r>
              <a:rPr lang="en-GB" sz="2000" dirty="0"/>
              <a:t>Specific course related costs (stationery, calculator, revision guides/additional text books, art materials, sports kit) </a:t>
            </a:r>
          </a:p>
          <a:p>
            <a:pPr marL="285750" indent="-285750">
              <a:buFont typeface="Arial" panose="020B0604020202020204" pitchFamily="34" charset="0"/>
              <a:buChar char="•"/>
            </a:pPr>
            <a:r>
              <a:rPr lang="en-GB" sz="2000" dirty="0"/>
              <a:t>Contribution towards college trips</a:t>
            </a:r>
          </a:p>
          <a:p>
            <a:pPr marL="285750" indent="-285750">
              <a:buFont typeface="Arial" panose="020B0604020202020204" pitchFamily="34" charset="0"/>
              <a:buChar char="•"/>
            </a:pPr>
            <a:r>
              <a:rPr lang="en-GB" sz="2000" dirty="0"/>
              <a:t>UCAS application fee (Year 2 students only)</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269BA6A4-CAD0-481E-A9DC-A383647E148D}"/>
              </a:ext>
            </a:extLst>
          </p:cNvPr>
          <p:cNvSpPr txBox="1"/>
          <p:nvPr/>
        </p:nvSpPr>
        <p:spPr>
          <a:xfrm>
            <a:off x="541538" y="4980065"/>
            <a:ext cx="10913616" cy="400110"/>
          </a:xfrm>
          <a:prstGeom prst="rect">
            <a:avLst/>
          </a:prstGeom>
          <a:noFill/>
        </p:spPr>
        <p:txBody>
          <a:bodyPr wrap="square" rtlCol="0">
            <a:spAutoFit/>
          </a:bodyPr>
          <a:lstStyle/>
          <a:p>
            <a:r>
              <a:rPr lang="en-GB" sz="2000" dirty="0"/>
              <a:t>Students eligible for the </a:t>
            </a:r>
            <a:r>
              <a:rPr lang="en-GB" sz="2000" b="1" dirty="0">
                <a:hlinkClick r:id="rId2" action="ppaction://hlinksldjump"/>
              </a:rPr>
              <a:t>Enhanced Bursary </a:t>
            </a:r>
            <a:r>
              <a:rPr lang="en-GB" sz="2000" dirty="0"/>
              <a:t>may also be eligible for a regular weekly payment.</a:t>
            </a:r>
          </a:p>
        </p:txBody>
      </p:sp>
      <p:sp>
        <p:nvSpPr>
          <p:cNvPr id="5" name="TextBox 4">
            <a:extLst>
              <a:ext uri="{FF2B5EF4-FFF2-40B4-BE49-F238E27FC236}">
                <a16:creationId xmlns:a16="http://schemas.microsoft.com/office/drawing/2014/main" id="{AD899089-97BD-4D34-B656-2BDD9A5FD767}"/>
              </a:ext>
            </a:extLst>
          </p:cNvPr>
          <p:cNvSpPr txBox="1"/>
          <p:nvPr/>
        </p:nvSpPr>
        <p:spPr>
          <a:xfrm>
            <a:off x="541538" y="5620737"/>
            <a:ext cx="10913616" cy="1015663"/>
          </a:xfrm>
          <a:prstGeom prst="rect">
            <a:avLst/>
          </a:prstGeom>
          <a:noFill/>
        </p:spPr>
        <p:txBody>
          <a:bodyPr wrap="square" rtlCol="0">
            <a:spAutoFit/>
          </a:bodyPr>
          <a:lstStyle/>
          <a:p>
            <a:r>
              <a:rPr lang="en-GB" sz="2000" dirty="0"/>
              <a:t>Students (without an EHCP) age 19+ at the start of their course may be eligible to apply for discretionary support. Limited funding is available, students should see the Student Services Team to discuss their individual circumstances. </a:t>
            </a:r>
          </a:p>
        </p:txBody>
      </p:sp>
    </p:spTree>
    <p:extLst>
      <p:ext uri="{BB962C8B-B14F-4D97-AF65-F5344CB8AC3E}">
        <p14:creationId xmlns:p14="http://schemas.microsoft.com/office/powerpoint/2010/main" val="323040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6839A4-1016-40DD-A335-7D31420EE539}"/>
              </a:ext>
            </a:extLst>
          </p:cNvPr>
          <p:cNvSpPr txBox="1">
            <a:spLocks/>
          </p:cNvSpPr>
          <p:nvPr/>
        </p:nvSpPr>
        <p:spPr>
          <a:xfrm>
            <a:off x="4945207" y="-4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CC0088"/>
                </a:solidFill>
                <a:latin typeface="+mn-lt"/>
              </a:rPr>
              <a:t>Eligibility and Support 2023/24</a:t>
            </a:r>
            <a:endParaRPr lang="en-GB" dirty="0">
              <a:solidFill>
                <a:srgbClr val="CC0088"/>
              </a:solidFill>
              <a:latin typeface="+mn-lt"/>
            </a:endParaRPr>
          </a:p>
        </p:txBody>
      </p:sp>
      <p:sp>
        <p:nvSpPr>
          <p:cNvPr id="5" name="TextBox 4">
            <a:extLst>
              <a:ext uri="{FF2B5EF4-FFF2-40B4-BE49-F238E27FC236}">
                <a16:creationId xmlns:a16="http://schemas.microsoft.com/office/drawing/2014/main" id="{8D9BCB7F-0985-4975-8D36-D9212FACCB23}"/>
              </a:ext>
            </a:extLst>
          </p:cNvPr>
          <p:cNvSpPr txBox="1"/>
          <p:nvPr/>
        </p:nvSpPr>
        <p:spPr>
          <a:xfrm>
            <a:off x="9421093" y="2909452"/>
            <a:ext cx="2567708" cy="646331"/>
          </a:xfrm>
          <a:prstGeom prst="rect">
            <a:avLst/>
          </a:prstGeom>
          <a:noFill/>
        </p:spPr>
        <p:txBody>
          <a:bodyPr wrap="square" rtlCol="0">
            <a:spAutoFit/>
          </a:bodyPr>
          <a:lstStyle/>
          <a:p>
            <a:r>
              <a:rPr lang="en-GB" sz="1200" dirty="0"/>
              <a:t>* Meal support for students studying off-site at Studio 79, LCPA or BACA will be paid via weekly BACS transfer</a:t>
            </a:r>
          </a:p>
        </p:txBody>
      </p:sp>
      <p:pic>
        <p:nvPicPr>
          <p:cNvPr id="6" name="Picture 5">
            <a:extLst>
              <a:ext uri="{FF2B5EF4-FFF2-40B4-BE49-F238E27FC236}">
                <a16:creationId xmlns:a16="http://schemas.microsoft.com/office/drawing/2014/main" id="{DA415372-EE7F-E365-C47D-5350063169E7}"/>
              </a:ext>
            </a:extLst>
          </p:cNvPr>
          <p:cNvPicPr>
            <a:picLocks noChangeAspect="1"/>
          </p:cNvPicPr>
          <p:nvPr/>
        </p:nvPicPr>
        <p:blipFill rotWithShape="1">
          <a:blip r:embed="rId2"/>
          <a:srcRect t="1324"/>
          <a:stretch/>
        </p:blipFill>
        <p:spPr>
          <a:xfrm>
            <a:off x="494177" y="1390649"/>
            <a:ext cx="8676797" cy="4853133"/>
          </a:xfrm>
          <a:prstGeom prst="rect">
            <a:avLst/>
          </a:prstGeom>
        </p:spPr>
      </p:pic>
    </p:spTree>
    <p:extLst>
      <p:ext uri="{BB962C8B-B14F-4D97-AF65-F5344CB8AC3E}">
        <p14:creationId xmlns:p14="http://schemas.microsoft.com/office/powerpoint/2010/main" val="313929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82454" y="199877"/>
            <a:ext cx="6460164" cy="925513"/>
          </a:xfrm>
        </p:spPr>
        <p:txBody>
          <a:bodyPr/>
          <a:lstStyle/>
          <a:p>
            <a:r>
              <a:rPr lang="en-GB" dirty="0">
                <a:solidFill>
                  <a:srgbClr val="CC0088"/>
                </a:solidFill>
                <a:latin typeface="+mn-lt"/>
              </a:rPr>
              <a:t>What evidence  do I need?</a:t>
            </a:r>
          </a:p>
        </p:txBody>
      </p:sp>
      <p:sp>
        <p:nvSpPr>
          <p:cNvPr id="3" name="Content Placeholder 2"/>
          <p:cNvSpPr>
            <a:spLocks noGrp="1"/>
          </p:cNvSpPr>
          <p:nvPr>
            <p:ph idx="4294967295"/>
          </p:nvPr>
        </p:nvSpPr>
        <p:spPr>
          <a:xfrm>
            <a:off x="771525" y="1469973"/>
            <a:ext cx="10648950" cy="4522454"/>
          </a:xfrm>
        </p:spPr>
        <p:txBody>
          <a:bodyPr>
            <a:normAutofit/>
          </a:bodyPr>
          <a:lstStyle/>
          <a:p>
            <a:r>
              <a:rPr lang="en-GB" sz="2400" dirty="0"/>
              <a:t>For all applications we need to see evidence of </a:t>
            </a:r>
            <a:r>
              <a:rPr lang="en-GB" sz="2400" b="1" dirty="0"/>
              <a:t>the student’s </a:t>
            </a:r>
            <a:r>
              <a:rPr lang="en-GB" sz="2400" dirty="0"/>
              <a:t>bank details.</a:t>
            </a:r>
          </a:p>
          <a:p>
            <a:r>
              <a:rPr lang="en-GB" sz="2400" dirty="0"/>
              <a:t>The ESFA funding guidance states that we should not pay bursary support to anyone other than the student.</a:t>
            </a:r>
          </a:p>
          <a:p>
            <a:r>
              <a:rPr lang="en-GB" sz="2400" dirty="0"/>
              <a:t>The account must be in your name alone. If a you have an account with your parent/carer named as a trustee, we are unable to accept this for the purpose of the bursary. You will need to open an account in your own name alone.  </a:t>
            </a:r>
          </a:p>
          <a:p>
            <a:r>
              <a:rPr lang="en-GB" sz="2400" dirty="0"/>
              <a:t>Your bank account evidence needs to be a copy of a statement from your bank or building society. It must clearly display your full name, sort code and account number.</a:t>
            </a:r>
          </a:p>
          <a:p>
            <a:r>
              <a:rPr lang="en-GB" sz="2400" dirty="0"/>
              <a:t>Other evidence required will depend on the criteria that makes you eligible for bursary support.</a:t>
            </a:r>
          </a:p>
          <a:p>
            <a:endParaRPr lang="en-GB" sz="2400" dirty="0"/>
          </a:p>
          <a:p>
            <a:endParaRPr lang="en-GB" sz="2400" dirty="0"/>
          </a:p>
        </p:txBody>
      </p:sp>
    </p:spTree>
    <p:extLst>
      <p:ext uri="{BB962C8B-B14F-4D97-AF65-F5344CB8AC3E}">
        <p14:creationId xmlns:p14="http://schemas.microsoft.com/office/powerpoint/2010/main" val="263110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93616" y="196449"/>
            <a:ext cx="8580268" cy="1206223"/>
          </a:xfrm>
        </p:spPr>
        <p:txBody>
          <a:bodyPr>
            <a:normAutofit fontScale="90000"/>
          </a:bodyPr>
          <a:lstStyle/>
          <a:p>
            <a:pPr algn="r"/>
            <a:r>
              <a:rPr lang="en-GB" dirty="0">
                <a:solidFill>
                  <a:srgbClr val="CC0088"/>
                </a:solidFill>
                <a:latin typeface="+mn-lt"/>
              </a:rPr>
              <a:t>Are you a student who is in care, a care leaver or  living independently?</a:t>
            </a:r>
          </a:p>
        </p:txBody>
      </p:sp>
      <p:sp>
        <p:nvSpPr>
          <p:cNvPr id="3" name="Content Placeholder 2"/>
          <p:cNvSpPr>
            <a:spLocks noGrp="1"/>
          </p:cNvSpPr>
          <p:nvPr>
            <p:ph idx="4294967295"/>
          </p:nvPr>
        </p:nvSpPr>
        <p:spPr>
          <a:xfrm>
            <a:off x="958788" y="1861992"/>
            <a:ext cx="10515600" cy="1942252"/>
          </a:xfrm>
        </p:spPr>
        <p:txBody>
          <a:bodyPr/>
          <a:lstStyle/>
          <a:p>
            <a:pPr marL="0" indent="0">
              <a:buNone/>
            </a:pPr>
            <a:endParaRPr lang="en-GB" sz="2400" dirty="0"/>
          </a:p>
          <a:p>
            <a:endParaRPr lang="en-GB" sz="2400" dirty="0"/>
          </a:p>
          <a:p>
            <a:endParaRPr lang="en-GB" sz="2400" dirty="0"/>
          </a:p>
          <a:p>
            <a:endParaRPr lang="en-GB" dirty="0"/>
          </a:p>
          <a:p>
            <a:endParaRPr lang="en-GB" dirty="0"/>
          </a:p>
          <a:p>
            <a:pPr marL="0" indent="0">
              <a:buNone/>
            </a:pPr>
            <a:endParaRPr lang="en-GB" dirty="0"/>
          </a:p>
        </p:txBody>
      </p:sp>
      <p:sp>
        <p:nvSpPr>
          <p:cNvPr id="4" name="TextBox 3">
            <a:extLst>
              <a:ext uri="{FF2B5EF4-FFF2-40B4-BE49-F238E27FC236}">
                <a16:creationId xmlns:a16="http://schemas.microsoft.com/office/drawing/2014/main" id="{8162E35B-B3C8-43C7-8DF9-116977C5F98F}"/>
              </a:ext>
            </a:extLst>
          </p:cNvPr>
          <p:cNvSpPr txBox="1"/>
          <p:nvPr/>
        </p:nvSpPr>
        <p:spPr>
          <a:xfrm>
            <a:off x="630315" y="1861992"/>
            <a:ext cx="10386874" cy="1200329"/>
          </a:xfrm>
          <a:prstGeom prst="rect">
            <a:avLst/>
          </a:prstGeom>
          <a:noFill/>
        </p:spPr>
        <p:txBody>
          <a:bodyPr wrap="square" rtlCol="0">
            <a:spAutoFit/>
          </a:bodyPr>
          <a:lstStyle/>
          <a:p>
            <a:r>
              <a:rPr lang="en-GB" dirty="0"/>
              <a:t>The </a:t>
            </a:r>
            <a:r>
              <a:rPr lang="en-GB" b="1" dirty="0"/>
              <a:t>Enhanced Bursary </a:t>
            </a:r>
            <a:r>
              <a:rPr lang="en-GB" dirty="0"/>
              <a:t>provides further support for the most vulnerable students. The table below shows the students who are eligible for this support and the evidence required:</a:t>
            </a:r>
          </a:p>
          <a:p>
            <a:endParaRPr lang="en-GB" dirty="0"/>
          </a:p>
          <a:p>
            <a:pPr marL="285750" indent="-285750">
              <a:buFont typeface="Wingdings" panose="05000000000000000000" pitchFamily="2" charset="2"/>
              <a:buChar char="§"/>
            </a:pPr>
            <a:endParaRPr lang="en-GB" dirty="0"/>
          </a:p>
        </p:txBody>
      </p:sp>
      <p:graphicFrame>
        <p:nvGraphicFramePr>
          <p:cNvPr id="5" name="Table 4">
            <a:extLst>
              <a:ext uri="{FF2B5EF4-FFF2-40B4-BE49-F238E27FC236}">
                <a16:creationId xmlns:a16="http://schemas.microsoft.com/office/drawing/2014/main" id="{0D91E300-363B-440A-95CC-0BC5CC072198}"/>
              </a:ext>
            </a:extLst>
          </p:cNvPr>
          <p:cNvGraphicFramePr>
            <a:graphicFrameLocks noGrp="1"/>
          </p:cNvGraphicFramePr>
          <p:nvPr>
            <p:extLst>
              <p:ext uri="{D42A27DB-BD31-4B8C-83A1-F6EECF244321}">
                <p14:modId xmlns:p14="http://schemas.microsoft.com/office/powerpoint/2010/main" val="2687905400"/>
              </p:ext>
            </p:extLst>
          </p:nvPr>
        </p:nvGraphicFramePr>
        <p:xfrm>
          <a:off x="423168" y="2745420"/>
          <a:ext cx="11345663" cy="3388360"/>
        </p:xfrm>
        <a:graphic>
          <a:graphicData uri="http://schemas.openxmlformats.org/drawingml/2006/table">
            <a:tbl>
              <a:tblPr firstRow="1" bandRow="1">
                <a:tableStyleId>{69C7853C-536D-4A76-A0AE-DD22124D55A5}</a:tableStyleId>
              </a:tblPr>
              <a:tblGrid>
                <a:gridCol w="3867714">
                  <a:extLst>
                    <a:ext uri="{9D8B030D-6E8A-4147-A177-3AD203B41FA5}">
                      <a16:colId xmlns:a16="http://schemas.microsoft.com/office/drawing/2014/main" val="3493001627"/>
                    </a:ext>
                  </a:extLst>
                </a:gridCol>
                <a:gridCol w="7477949">
                  <a:extLst>
                    <a:ext uri="{9D8B030D-6E8A-4147-A177-3AD203B41FA5}">
                      <a16:colId xmlns:a16="http://schemas.microsoft.com/office/drawing/2014/main" val="3036303289"/>
                    </a:ext>
                  </a:extLst>
                </a:gridCol>
              </a:tblGrid>
              <a:tr h="370840">
                <a:tc>
                  <a:txBody>
                    <a:bodyPr/>
                    <a:lstStyle/>
                    <a:p>
                      <a:r>
                        <a:rPr lang="en-GB" dirty="0"/>
                        <a:t>Eligibility Criteria</a:t>
                      </a:r>
                    </a:p>
                  </a:txBody>
                  <a:tcPr/>
                </a:tc>
                <a:tc>
                  <a:txBody>
                    <a:bodyPr/>
                    <a:lstStyle/>
                    <a:p>
                      <a:r>
                        <a:rPr lang="en-GB" dirty="0"/>
                        <a:t>Evidence Required</a:t>
                      </a:r>
                    </a:p>
                  </a:txBody>
                  <a:tcPr/>
                </a:tc>
                <a:extLst>
                  <a:ext uri="{0D108BD9-81ED-4DB2-BD59-A6C34878D82A}">
                    <a16:rowId xmlns:a16="http://schemas.microsoft.com/office/drawing/2014/main" val="149010608"/>
                  </a:ext>
                </a:extLst>
              </a:tr>
              <a:tr h="0">
                <a:tc>
                  <a:txBody>
                    <a:bodyPr/>
                    <a:lstStyle/>
                    <a:p>
                      <a:r>
                        <a:rPr lang="en-GB" dirty="0"/>
                        <a:t>Students currently in care or who have left care</a:t>
                      </a:r>
                    </a:p>
                  </a:txBody>
                  <a:tcPr/>
                </a:tc>
                <a:tc>
                  <a:txBody>
                    <a:bodyPr/>
                    <a:lstStyle/>
                    <a:p>
                      <a:r>
                        <a:rPr lang="en-GB" dirty="0"/>
                        <a:t>Written confirmation of your current or previous looked-after status from the local authority who looks after you or is providing your leaving care services</a:t>
                      </a:r>
                    </a:p>
                  </a:txBody>
                  <a:tcPr/>
                </a:tc>
                <a:extLst>
                  <a:ext uri="{0D108BD9-81ED-4DB2-BD59-A6C34878D82A}">
                    <a16:rowId xmlns:a16="http://schemas.microsoft.com/office/drawing/2014/main" val="3743689874"/>
                  </a:ext>
                </a:extLst>
              </a:tr>
              <a:tr h="370840">
                <a:tc>
                  <a:txBody>
                    <a:bodyPr/>
                    <a:lstStyle/>
                    <a:p>
                      <a:r>
                        <a:rPr lang="en-GB" dirty="0"/>
                        <a:t>Students in receipt of Income Support or Universal Credit in their own right</a:t>
                      </a:r>
                    </a:p>
                    <a:p>
                      <a:endParaRPr lang="en-GB" dirty="0"/>
                    </a:p>
                  </a:txBody>
                  <a:tcPr/>
                </a:tc>
                <a:tc>
                  <a:txBody>
                    <a:bodyPr/>
                    <a:lstStyle/>
                    <a:p>
                      <a:r>
                        <a:rPr lang="en-GB" dirty="0"/>
                        <a:t>A copy of your Universal Credit or Income Support award notice and evidence that you are living independently and financially supporting yourself and anyone who is dependent on you and living with you</a:t>
                      </a:r>
                    </a:p>
                  </a:txBody>
                  <a:tcPr/>
                </a:tc>
                <a:extLst>
                  <a:ext uri="{0D108BD9-81ED-4DB2-BD59-A6C34878D82A}">
                    <a16:rowId xmlns:a16="http://schemas.microsoft.com/office/drawing/2014/main" val="2195485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in receipt of Employment and Support Allowance and Disability Living Allowance or Personal Independence Payment in their own right</a:t>
                      </a:r>
                    </a:p>
                    <a:p>
                      <a:endParaRPr lang="en-GB" dirty="0"/>
                    </a:p>
                  </a:txBody>
                  <a:tcPr/>
                </a:tc>
                <a:tc>
                  <a:txBody>
                    <a:bodyPr/>
                    <a:lstStyle/>
                    <a:p>
                      <a:r>
                        <a:rPr lang="en-GB" dirty="0"/>
                        <a:t>A copy of your Universal Credit claim from Department for Work and Pensions. Evidence of receipt of Disability Living Allowance or Personal Independence Payment must also be provided</a:t>
                      </a:r>
                    </a:p>
                  </a:txBody>
                  <a:tcPr/>
                </a:tc>
                <a:extLst>
                  <a:ext uri="{0D108BD9-81ED-4DB2-BD59-A6C34878D82A}">
                    <a16:rowId xmlns:a16="http://schemas.microsoft.com/office/drawing/2014/main" val="3568656786"/>
                  </a:ext>
                </a:extLst>
              </a:tr>
            </a:tbl>
          </a:graphicData>
        </a:graphic>
      </p:graphicFrame>
    </p:spTree>
    <p:extLst>
      <p:ext uri="{BB962C8B-B14F-4D97-AF65-F5344CB8AC3E}">
        <p14:creationId xmlns:p14="http://schemas.microsoft.com/office/powerpoint/2010/main" val="310864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47030" y="391758"/>
            <a:ext cx="4780625" cy="1303877"/>
          </a:xfrm>
        </p:spPr>
        <p:txBody>
          <a:bodyPr>
            <a:normAutofit fontScale="90000"/>
          </a:bodyPr>
          <a:lstStyle/>
          <a:p>
            <a:pPr algn="r"/>
            <a:r>
              <a:rPr lang="en-GB" dirty="0">
                <a:solidFill>
                  <a:srgbClr val="CC0088"/>
                </a:solidFill>
                <a:latin typeface="+mn-lt"/>
              </a:rPr>
              <a:t>Discretionary Bursary:</a:t>
            </a:r>
            <a:br>
              <a:rPr lang="en-GB" dirty="0">
                <a:solidFill>
                  <a:srgbClr val="CC0088"/>
                </a:solidFill>
                <a:latin typeface="+mn-lt"/>
              </a:rPr>
            </a:br>
            <a:r>
              <a:rPr lang="en-GB" dirty="0">
                <a:solidFill>
                  <a:srgbClr val="CC0088"/>
                </a:solidFill>
                <a:latin typeface="+mn-lt"/>
              </a:rPr>
              <a:t> Household Income</a:t>
            </a:r>
            <a:br>
              <a:rPr lang="en-GB" dirty="0">
                <a:solidFill>
                  <a:srgbClr val="FF00FF"/>
                </a:solidFill>
                <a:latin typeface="+mn-lt"/>
              </a:rPr>
            </a:br>
            <a:endParaRPr lang="en-GB" dirty="0">
              <a:solidFill>
                <a:srgbClr val="FF00FF"/>
              </a:solidFill>
              <a:latin typeface="+mn-lt"/>
            </a:endParaRPr>
          </a:p>
        </p:txBody>
      </p:sp>
      <p:sp>
        <p:nvSpPr>
          <p:cNvPr id="3" name="Content Placeholder 2"/>
          <p:cNvSpPr>
            <a:spLocks noGrp="1"/>
          </p:cNvSpPr>
          <p:nvPr>
            <p:ph idx="4294967295"/>
          </p:nvPr>
        </p:nvSpPr>
        <p:spPr>
          <a:xfrm>
            <a:off x="488272" y="1695635"/>
            <a:ext cx="10515600" cy="4838330"/>
          </a:xfrm>
        </p:spPr>
        <p:txBody>
          <a:bodyPr>
            <a:normAutofit fontScale="92500"/>
          </a:bodyPr>
          <a:lstStyle/>
          <a:p>
            <a:pPr marL="0" indent="0">
              <a:buNone/>
            </a:pPr>
            <a:r>
              <a:rPr lang="en-GB" sz="2400" dirty="0"/>
              <a:t>If your household income is less that £33,000 you may be eligible for support from the Discretionary Bursary fund. Please note that this includes income from Benefits </a:t>
            </a:r>
            <a:r>
              <a:rPr lang="en-GB" sz="2400" b="1" dirty="0"/>
              <a:t>and </a:t>
            </a:r>
            <a:r>
              <a:rPr lang="en-GB" sz="2400" dirty="0"/>
              <a:t>earnings.</a:t>
            </a:r>
          </a:p>
          <a:p>
            <a:pPr marL="0" indent="0">
              <a:buNone/>
            </a:pPr>
            <a:endParaRPr lang="en-GB" sz="1700" dirty="0"/>
          </a:p>
          <a:p>
            <a:pPr marL="0" indent="0">
              <a:buNone/>
            </a:pPr>
            <a:r>
              <a:rPr lang="en-GB" sz="2400" dirty="0"/>
              <a:t>The evidence required will depend on which of the below your parent/carer is in receipt of:</a:t>
            </a:r>
          </a:p>
          <a:p>
            <a:r>
              <a:rPr lang="en-GB" sz="2400" dirty="0"/>
              <a:t>Income Based Job Seekers Allowance</a:t>
            </a:r>
          </a:p>
          <a:p>
            <a:r>
              <a:rPr lang="en-GB" sz="2400" dirty="0"/>
              <a:t>Income Based Employment and Support Allowance</a:t>
            </a:r>
          </a:p>
          <a:p>
            <a:r>
              <a:rPr lang="en-GB" sz="2400" dirty="0"/>
              <a:t>The guaranteed element of State Pension Credit</a:t>
            </a:r>
          </a:p>
          <a:p>
            <a:r>
              <a:rPr lang="en-GB" sz="2400" dirty="0"/>
              <a:t>Income Support</a:t>
            </a:r>
          </a:p>
          <a:p>
            <a:r>
              <a:rPr lang="en-GB" sz="2400" dirty="0"/>
              <a:t>Universal Credit with a household income of below £33,000</a:t>
            </a:r>
          </a:p>
          <a:p>
            <a:r>
              <a:rPr lang="en-GB" sz="2400" dirty="0"/>
              <a:t>Support from the National Asylum Support Service</a:t>
            </a:r>
          </a:p>
          <a:p>
            <a:r>
              <a:rPr lang="en-GB" sz="2400" dirty="0"/>
              <a:t>Tax Credits with a household income of below £33,000</a:t>
            </a:r>
          </a:p>
          <a:p>
            <a:endParaRPr lang="en-GB" sz="2400" dirty="0"/>
          </a:p>
          <a:p>
            <a:endParaRPr lang="en-GB" dirty="0"/>
          </a:p>
          <a:p>
            <a:endParaRPr lang="en-GB" dirty="0"/>
          </a:p>
        </p:txBody>
      </p:sp>
    </p:spTree>
    <p:extLst>
      <p:ext uri="{BB962C8B-B14F-4D97-AF65-F5344CB8AC3E}">
        <p14:creationId xmlns:p14="http://schemas.microsoft.com/office/powerpoint/2010/main" val="52127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3444536" y="214205"/>
            <a:ext cx="8278429" cy="1303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000" dirty="0">
                <a:solidFill>
                  <a:srgbClr val="CC0088"/>
                </a:solidFill>
                <a:latin typeface="+mn-lt"/>
              </a:rPr>
              <a:t>Income Based Job Seekers Allowance</a:t>
            </a:r>
            <a:br>
              <a:rPr lang="en-GB" sz="4000" dirty="0">
                <a:solidFill>
                  <a:srgbClr val="FF00FF"/>
                </a:solidFill>
              </a:rPr>
            </a:br>
            <a:endParaRPr lang="en-GB" sz="4000" dirty="0">
              <a:solidFill>
                <a:srgbClr val="FF00FF"/>
              </a:solidFill>
            </a:endParaRPr>
          </a:p>
        </p:txBody>
      </p:sp>
      <p:sp>
        <p:nvSpPr>
          <p:cNvPr id="4" name="Rectangle 3">
            <a:extLst>
              <a:ext uri="{FF2B5EF4-FFF2-40B4-BE49-F238E27FC236}">
                <a16:creationId xmlns:a16="http://schemas.microsoft.com/office/drawing/2014/main" id="{4F25FA2B-2DFB-4718-8F1B-3B4B83168521}"/>
              </a:ext>
            </a:extLst>
          </p:cNvPr>
          <p:cNvSpPr/>
          <p:nvPr/>
        </p:nvSpPr>
        <p:spPr>
          <a:xfrm>
            <a:off x="399497" y="1518082"/>
            <a:ext cx="5149048" cy="5016758"/>
          </a:xfrm>
          <a:prstGeom prst="rect">
            <a:avLst/>
          </a:prstGeom>
        </p:spPr>
        <p:txBody>
          <a:bodyPr wrap="square">
            <a:spAutoFit/>
          </a:bodyPr>
          <a:lstStyle/>
          <a:p>
            <a:r>
              <a:rPr lang="en-GB" sz="2000" dirty="0">
                <a:solidFill>
                  <a:srgbClr val="000000"/>
                </a:solidFill>
              </a:rPr>
              <a:t>Evidence must be either a photo (this should be either a .jpg or .bmp) or a scanned/original document (Word or Adobe pdf).</a:t>
            </a:r>
            <a:br>
              <a:rPr lang="en-GB" sz="2000" dirty="0">
                <a:solidFill>
                  <a:srgbClr val="000000"/>
                </a:solidFill>
              </a:rPr>
            </a:br>
            <a:endParaRPr lang="en-GB" sz="2000" dirty="0">
              <a:solidFill>
                <a:srgbClr val="000000"/>
              </a:solidFill>
            </a:endParaRPr>
          </a:p>
          <a:p>
            <a:r>
              <a:rPr lang="en-GB" sz="2000" dirty="0">
                <a:solidFill>
                  <a:srgbClr val="000000"/>
                </a:solidFill>
              </a:rPr>
              <a:t>Please note there are two different types of Job Seekers Allowance and </a:t>
            </a:r>
            <a:r>
              <a:rPr lang="en-GB" sz="2000" b="1" dirty="0">
                <a:solidFill>
                  <a:srgbClr val="000000"/>
                </a:solidFill>
              </a:rPr>
              <a:t>only</a:t>
            </a:r>
            <a:r>
              <a:rPr lang="en-GB" sz="2000" dirty="0">
                <a:solidFill>
                  <a:srgbClr val="000000"/>
                </a:solidFill>
              </a:rPr>
              <a:t> the Income Based version of Job Seekers Allowance qualifies for support.</a:t>
            </a:r>
            <a:br>
              <a:rPr lang="en-GB" sz="2000" dirty="0"/>
            </a:br>
            <a:br>
              <a:rPr lang="en-GB" sz="2000" dirty="0"/>
            </a:br>
            <a:r>
              <a:rPr lang="en-GB" sz="2000" dirty="0">
                <a:solidFill>
                  <a:srgbClr val="000000"/>
                </a:solidFill>
              </a:rPr>
              <a:t>For parents/carers in receipt of Income Based Job Seekers Allowance we will need to see a letter, that is no more than one month old, from the benefits agency confirming receipt of the benefit. If you do not currently have a letter you will need to ask your benefit agency to provide one for you.</a:t>
            </a:r>
            <a:endParaRPr lang="en-GB" sz="2000" dirty="0"/>
          </a:p>
        </p:txBody>
      </p:sp>
      <p:pic>
        <p:nvPicPr>
          <p:cNvPr id="1026" name="Picture 2" descr="Factsheet 1 - Direct Mediation Services">
            <a:extLst>
              <a:ext uri="{FF2B5EF4-FFF2-40B4-BE49-F238E27FC236}">
                <a16:creationId xmlns:a16="http://schemas.microsoft.com/office/drawing/2014/main" id="{26C978E0-DC86-43DD-8714-CDBD3DE40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321" y="1695635"/>
            <a:ext cx="3083727" cy="438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4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2548F8-5452-4B1F-BB5F-4C583446FB5E}"/>
              </a:ext>
            </a:extLst>
          </p:cNvPr>
          <p:cNvSpPr txBox="1">
            <a:spLocks/>
          </p:cNvSpPr>
          <p:nvPr/>
        </p:nvSpPr>
        <p:spPr>
          <a:xfrm>
            <a:off x="5407975" y="329614"/>
            <a:ext cx="6384528" cy="130387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dirty="0">
                <a:solidFill>
                  <a:srgbClr val="CC0088"/>
                </a:solidFill>
                <a:latin typeface="+mn-lt"/>
              </a:rPr>
              <a:t>Income Based Employment and Support Allowance</a:t>
            </a:r>
            <a:br>
              <a:rPr lang="en-GB" dirty="0">
                <a:solidFill>
                  <a:srgbClr val="FF00FF"/>
                </a:solidFill>
              </a:rPr>
            </a:br>
            <a:endParaRPr lang="en-GB" dirty="0">
              <a:solidFill>
                <a:srgbClr val="FF00FF"/>
              </a:solidFill>
            </a:endParaRPr>
          </a:p>
        </p:txBody>
      </p:sp>
      <p:sp>
        <p:nvSpPr>
          <p:cNvPr id="4" name="Rectangle 3">
            <a:extLst>
              <a:ext uri="{FF2B5EF4-FFF2-40B4-BE49-F238E27FC236}">
                <a16:creationId xmlns:a16="http://schemas.microsoft.com/office/drawing/2014/main" id="{4F25FA2B-2DFB-4718-8F1B-3B4B83168521}"/>
              </a:ext>
            </a:extLst>
          </p:cNvPr>
          <p:cNvSpPr/>
          <p:nvPr/>
        </p:nvSpPr>
        <p:spPr>
          <a:xfrm>
            <a:off x="399497" y="1322773"/>
            <a:ext cx="5149048" cy="5324535"/>
          </a:xfrm>
          <a:prstGeom prst="rect">
            <a:avLst/>
          </a:prstGeom>
        </p:spPr>
        <p:txBody>
          <a:bodyPr wrap="square">
            <a:spAutoFit/>
          </a:bodyPr>
          <a:lstStyle/>
          <a:p>
            <a:r>
              <a:rPr lang="en-GB" sz="2000" dirty="0"/>
              <a:t>Evidence must be either a photo (this should be either a .jpg or .bmp) or a scanned/original document (Word or Adobe pdf).</a:t>
            </a:r>
            <a:br>
              <a:rPr lang="en-GB" sz="2000" dirty="0"/>
            </a:br>
            <a:endParaRPr lang="en-GB" sz="2000" dirty="0"/>
          </a:p>
          <a:p>
            <a:r>
              <a:rPr lang="en-GB" sz="2000" dirty="0"/>
              <a:t>Please note there are two different types of Employment and Support Allowance and </a:t>
            </a:r>
            <a:r>
              <a:rPr lang="en-GB" sz="2000" b="1" dirty="0"/>
              <a:t>only</a:t>
            </a:r>
            <a:r>
              <a:rPr lang="en-GB" sz="2000" dirty="0"/>
              <a:t> the Income Based version of Employment and Support Allowance qualifies for support.</a:t>
            </a:r>
            <a:br>
              <a:rPr lang="en-GB" sz="2000" dirty="0"/>
            </a:br>
            <a:br>
              <a:rPr lang="en-GB" sz="2000" dirty="0"/>
            </a:br>
            <a:r>
              <a:rPr lang="en-GB" sz="2000" dirty="0"/>
              <a:t>For parents/carers in receipt of Income Based Employment and Support Allowance we will need to see a letter, that is no more than one month old, from the benefits agency confirming receipt of the benefit. If you do not currently have a letter you will need to ask your benefit agency to provide one for you.</a:t>
            </a:r>
          </a:p>
        </p:txBody>
      </p:sp>
      <p:pic>
        <p:nvPicPr>
          <p:cNvPr id="5" name="Picture 4">
            <a:extLst>
              <a:ext uri="{FF2B5EF4-FFF2-40B4-BE49-F238E27FC236}">
                <a16:creationId xmlns:a16="http://schemas.microsoft.com/office/drawing/2014/main" id="{851A4897-7742-471A-BDFE-BF4279DDF7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36" t="9967" r="4517" b="7331"/>
          <a:stretch/>
        </p:blipFill>
        <p:spPr>
          <a:xfrm>
            <a:off x="7425188" y="1444396"/>
            <a:ext cx="3732170" cy="5083990"/>
          </a:xfrm>
          <a:prstGeom prst="rect">
            <a:avLst/>
          </a:prstGeom>
        </p:spPr>
      </p:pic>
    </p:spTree>
    <p:extLst>
      <p:ext uri="{BB962C8B-B14F-4D97-AF65-F5344CB8AC3E}">
        <p14:creationId xmlns:p14="http://schemas.microsoft.com/office/powerpoint/2010/main" val="3441422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3676</TotalTime>
  <Words>1966</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Segoe UI</vt:lpstr>
      <vt:lpstr>Wingdings</vt:lpstr>
      <vt:lpstr>Office Theme</vt:lpstr>
      <vt:lpstr>PowerPoint Presentation</vt:lpstr>
      <vt:lpstr>How does the process work?</vt:lpstr>
      <vt:lpstr>What does the bursary cover and what could I be eligible  for?</vt:lpstr>
      <vt:lpstr>PowerPoint Presentation</vt:lpstr>
      <vt:lpstr>What evidence  do I need?</vt:lpstr>
      <vt:lpstr>Are you a student who is in care, a care leaver or  living independently?</vt:lpstr>
      <vt:lpstr>Discretionary Bursary:  Household Income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your application</vt:lpstr>
      <vt:lpstr>Making your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the 16-19 Bursary Fund  2021-2022</dc:title>
  <dc:creator>Joy Beresford-Bown</dc:creator>
  <cp:lastModifiedBy>Helen Devine</cp:lastModifiedBy>
  <cp:revision>60</cp:revision>
  <dcterms:created xsi:type="dcterms:W3CDTF">2021-03-26T13:56:30Z</dcterms:created>
  <dcterms:modified xsi:type="dcterms:W3CDTF">2023-09-06T09:10:37Z</dcterms:modified>
</cp:coreProperties>
</file>